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84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5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___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47906870553625"/>
          <c:y val="4.8889032206357118E-2"/>
          <c:w val="0.81756409664297591"/>
          <c:h val="0.64282503964205984"/>
        </c:manualLayout>
      </c:layout>
      <c:lineChart>
        <c:grouping val="standard"/>
        <c:varyColors val="0"/>
        <c:ser>
          <c:idx val="0"/>
          <c:order val="0"/>
          <c:tx>
            <c:strRef>
              <c:f>工作表1!$A$3</c:f>
              <c:strCache>
                <c:ptCount val="1"/>
                <c:pt idx="0">
                  <c:v>Very Satisfied</c:v>
                </c:pt>
              </c:strCache>
            </c:strRef>
          </c:tx>
          <c:dLbls>
            <c:dLbl>
              <c:idx val="0"/>
              <c:layout>
                <c:manualLayout>
                  <c:x val="-2.9116035366538832E-2"/>
                  <c:y val="-4.3433640459194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5C5-4CD7-8863-567F233A69EF}"/>
                </c:ext>
              </c:extLst>
            </c:dLbl>
            <c:dLbl>
              <c:idx val="1"/>
              <c:layout>
                <c:manualLayout>
                  <c:x val="-3.0800544712404697E-2"/>
                  <c:y val="-4.4472558102322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5C5-4CD7-8863-567F233A69EF}"/>
                </c:ext>
              </c:extLst>
            </c:dLbl>
            <c:dLbl>
              <c:idx val="2"/>
              <c:layout>
                <c:manualLayout>
                  <c:x val="-3.3972255560053503E-2"/>
                  <c:y val="-4.58900394506327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5C5-4CD7-8863-567F233A69EF}"/>
                </c:ext>
              </c:extLst>
            </c:dLbl>
            <c:dLbl>
              <c:idx val="3"/>
              <c:layout>
                <c:manualLayout>
                  <c:x val="-3.3283582676288337E-2"/>
                  <c:y val="-5.33613862508393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5C5-4CD7-8863-567F233A69EF}"/>
                </c:ext>
              </c:extLst>
            </c:dLbl>
            <c:dLbl>
              <c:idx val="4"/>
              <c:layout>
                <c:manualLayout>
                  <c:x val="-3.8774641980654272E-2"/>
                  <c:y val="-2.5655993000874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5C5-4CD7-8863-567F233A69EF}"/>
                </c:ext>
              </c:extLst>
            </c:dLbl>
            <c:dLbl>
              <c:idx val="5"/>
              <c:layout>
                <c:manualLayout>
                  <c:x val="-3.5139061945661097E-2"/>
                  <c:y val="-3.89896762904636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5C5-4CD7-8863-567F233A69EF}"/>
                </c:ext>
              </c:extLst>
            </c:dLbl>
            <c:dLbl>
              <c:idx val="6"/>
              <c:layout>
                <c:manualLayout>
                  <c:x val="-3.8774641980654313E-2"/>
                  <c:y val="-3.50642169728784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5C5-4CD7-8863-567F233A69EF}"/>
                </c:ext>
              </c:extLst>
            </c:dLbl>
            <c:dLbl>
              <c:idx val="7"/>
              <c:layout>
                <c:manualLayout>
                  <c:x val="-3.3002662424820264E-2"/>
                  <c:y val="-3.01004374453194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5C5-4CD7-8863-567F233A69EF}"/>
                </c:ext>
              </c:extLst>
            </c:dLbl>
            <c:dLbl>
              <c:idx val="8"/>
              <c:layout>
                <c:manualLayout>
                  <c:x val="-3.3002830645254895E-2"/>
                  <c:y val="-2.9785126859142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5C5-4CD7-8863-567F233A69EF}"/>
                </c:ext>
              </c:extLst>
            </c:dLbl>
            <c:dLbl>
              <c:idx val="9"/>
              <c:layout>
                <c:manualLayout>
                  <c:x val="-3.3473125177407838E-2"/>
                  <c:y val="-2.8333847550181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5C5-4CD7-8863-567F233A69EF}"/>
                </c:ext>
              </c:extLst>
            </c:dLbl>
            <c:dLbl>
              <c:idx val="10"/>
              <c:layout>
                <c:manualLayout>
                  <c:x val="-2.5455643463196342E-2"/>
                  <c:y val="-2.9373249106095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5C5-4CD7-8863-567F233A69EF}"/>
                </c:ext>
              </c:extLst>
            </c:dLbl>
            <c:dLbl>
              <c:idx val="11"/>
              <c:layout>
                <c:manualLayout>
                  <c:x val="-2.9375493411562644E-2"/>
                  <c:y val="-3.4444444444444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5C5-4CD7-8863-567F233A69EF}"/>
                </c:ext>
              </c:extLst>
            </c:dLbl>
            <c:dLbl>
              <c:idx val="12"/>
              <c:layout>
                <c:manualLayout>
                  <c:x val="-3.364829245324439E-2"/>
                  <c:y val="-3.88888888888889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5C5-4CD7-8863-567F233A69EF}"/>
                </c:ext>
              </c:extLst>
            </c:dLbl>
            <c:dLbl>
              <c:idx val="13"/>
              <c:layout>
                <c:manualLayout>
                  <c:x val="-3.151189293240348E-2"/>
                  <c:y val="-3.4444444444444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5C5-4CD7-8863-567F233A69EF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15"/>
                <c:pt idx="0">
                  <c:v>2012/09</c:v>
                </c:pt>
                <c:pt idx="1">
                  <c:v>2012/12</c:v>
                </c:pt>
                <c:pt idx="2">
                  <c:v>2013/03</c:v>
                </c:pt>
                <c:pt idx="3">
                  <c:v>2013/06</c:v>
                </c:pt>
                <c:pt idx="4">
                  <c:v>2013/09</c:v>
                </c:pt>
                <c:pt idx="5">
                  <c:v>2013/12</c:v>
                </c:pt>
                <c:pt idx="6">
                  <c:v>2014/03</c:v>
                </c:pt>
                <c:pt idx="7">
                  <c:v>2014/06</c:v>
                </c:pt>
                <c:pt idx="8">
                  <c:v>2014/09</c:v>
                </c:pt>
                <c:pt idx="9">
                  <c:v>2014/12</c:v>
                </c:pt>
                <c:pt idx="10">
                  <c:v>2015/03</c:v>
                </c:pt>
                <c:pt idx="11">
                  <c:v>2015/06</c:v>
                </c:pt>
                <c:pt idx="12">
                  <c:v>2015/09</c:v>
                </c:pt>
                <c:pt idx="13">
                  <c:v>2015/12</c:v>
                </c:pt>
                <c:pt idx="14">
                  <c:v>2016/03</c:v>
                </c:pt>
              </c:strCache>
            </c:strRef>
          </c:cat>
          <c:val>
            <c:numRef>
              <c:f>工作表1!$B$3:$Q$3</c:f>
              <c:numCache>
                <c:formatCode>0.0</c:formatCode>
                <c:ptCount val="15"/>
                <c:pt idx="0">
                  <c:v>1.7</c:v>
                </c:pt>
                <c:pt idx="1">
                  <c:v>2.1</c:v>
                </c:pt>
                <c:pt idx="2">
                  <c:v>2.1</c:v>
                </c:pt>
                <c:pt idx="3">
                  <c:v>3</c:v>
                </c:pt>
                <c:pt idx="4">
                  <c:v>3.3</c:v>
                </c:pt>
                <c:pt idx="5">
                  <c:v>2.4</c:v>
                </c:pt>
                <c:pt idx="6">
                  <c:v>2.6</c:v>
                </c:pt>
                <c:pt idx="7">
                  <c:v>2.6</c:v>
                </c:pt>
                <c:pt idx="8">
                  <c:v>3.7</c:v>
                </c:pt>
                <c:pt idx="9">
                  <c:v>1.8</c:v>
                </c:pt>
                <c:pt idx="10">
                  <c:v>3.3</c:v>
                </c:pt>
                <c:pt idx="11">
                  <c:v>3.4</c:v>
                </c:pt>
                <c:pt idx="12" formatCode="General">
                  <c:v>3.8</c:v>
                </c:pt>
                <c:pt idx="13" formatCode="General">
                  <c:v>3.3</c:v>
                </c:pt>
                <c:pt idx="14" formatCode="General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5C5-4CD7-8863-567F233A69EF}"/>
            </c:ext>
          </c:extLst>
        </c:ser>
        <c:ser>
          <c:idx val="1"/>
          <c:order val="1"/>
          <c:tx>
            <c:strRef>
              <c:f>工作表1!$A$4</c:f>
              <c:strCache>
                <c:ptCount val="1"/>
                <c:pt idx="0">
                  <c:v>Somewhat Satisfied</c:v>
                </c:pt>
              </c:strCache>
            </c:strRef>
          </c:tx>
          <c:dLbls>
            <c:dLbl>
              <c:idx val="0"/>
              <c:layout>
                <c:manualLayout>
                  <c:x val="-3.6830542642456776E-2"/>
                  <c:y val="-4.3224798011113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15C5-4CD7-8863-567F233A69EF}"/>
                </c:ext>
              </c:extLst>
            </c:dLbl>
            <c:dLbl>
              <c:idx val="1"/>
              <c:layout>
                <c:manualLayout>
                  <c:x val="-3.2812625866599505E-2"/>
                  <c:y val="-5.33613044946425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15C5-4CD7-8863-567F233A69EF}"/>
                </c:ext>
              </c:extLst>
            </c:dLbl>
            <c:dLbl>
              <c:idx val="2"/>
              <c:layout>
                <c:manualLayout>
                  <c:x val="-3.2812625866599533E-2"/>
                  <c:y val="-3.84699555136171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15C5-4CD7-8863-567F233A69EF}"/>
                </c:ext>
              </c:extLst>
            </c:dLbl>
            <c:dLbl>
              <c:idx val="3"/>
              <c:layout>
                <c:manualLayout>
                  <c:x val="-3.1606218409076715E-2"/>
                  <c:y val="-3.70565921854097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15C5-4CD7-8863-567F233A69EF}"/>
                </c:ext>
              </c:extLst>
            </c:dLbl>
            <c:dLbl>
              <c:idx val="5"/>
              <c:layout>
                <c:manualLayout>
                  <c:x val="-2.8551770621218903E-2"/>
                  <c:y val="-3.82846446089822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15C5-4CD7-8863-567F233A69EF}"/>
                </c:ext>
              </c:extLst>
            </c:dLbl>
            <c:dLbl>
              <c:idx val="6"/>
              <c:layout>
                <c:manualLayout>
                  <c:x val="-3.9936708743644078E-2"/>
                  <c:y val="-4.89168853893264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15C5-4CD7-8863-567F233A69EF}"/>
                </c:ext>
              </c:extLst>
            </c:dLbl>
            <c:dLbl>
              <c:idx val="7"/>
              <c:layout>
                <c:manualLayout>
                  <c:x val="-5.0618781986855176E-2"/>
                  <c:y val="-5.33613862508393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15C5-4CD7-8863-567F233A69EF}"/>
                </c:ext>
              </c:extLst>
            </c:dLbl>
            <c:dLbl>
              <c:idx val="8"/>
              <c:layout>
                <c:manualLayout>
                  <c:x val="-3.0895629758713409E-2"/>
                  <c:y val="-3.2892685572693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15C5-4CD7-8863-567F233A69EF}"/>
                </c:ext>
              </c:extLst>
            </c:dLbl>
            <c:dLbl>
              <c:idx val="9"/>
              <c:layout>
                <c:manualLayout>
                  <c:x val="-2.7756803551745129E-2"/>
                  <c:y val="-3.85631992545206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15C5-4CD7-8863-567F233A69EF}"/>
                </c:ext>
              </c:extLst>
            </c:dLbl>
            <c:dLbl>
              <c:idx val="10"/>
              <c:layout>
                <c:manualLayout>
                  <c:x val="-2.8759147793262167E-2"/>
                  <c:y val="-3.5727942413607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15C5-4CD7-8863-567F233A69EF}"/>
                </c:ext>
              </c:extLst>
            </c:dLbl>
            <c:dLbl>
              <c:idx val="12"/>
              <c:layout>
                <c:manualLayout>
                  <c:x val="-3.1996627922271925E-2"/>
                  <c:y val="-3.57279424136068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15C5-4CD7-8863-567F233A69EF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15"/>
                <c:pt idx="0">
                  <c:v>2012/09</c:v>
                </c:pt>
                <c:pt idx="1">
                  <c:v>2012/12</c:v>
                </c:pt>
                <c:pt idx="2">
                  <c:v>2013/03</c:v>
                </c:pt>
                <c:pt idx="3">
                  <c:v>2013/06</c:v>
                </c:pt>
                <c:pt idx="4">
                  <c:v>2013/09</c:v>
                </c:pt>
                <c:pt idx="5">
                  <c:v>2013/12</c:v>
                </c:pt>
                <c:pt idx="6">
                  <c:v>2014/03</c:v>
                </c:pt>
                <c:pt idx="7">
                  <c:v>2014/06</c:v>
                </c:pt>
                <c:pt idx="8">
                  <c:v>2014/09</c:v>
                </c:pt>
                <c:pt idx="9">
                  <c:v>2014/12</c:v>
                </c:pt>
                <c:pt idx="10">
                  <c:v>2015/03</c:v>
                </c:pt>
                <c:pt idx="11">
                  <c:v>2015/06</c:v>
                </c:pt>
                <c:pt idx="12">
                  <c:v>2015/09</c:v>
                </c:pt>
                <c:pt idx="13">
                  <c:v>2015/12</c:v>
                </c:pt>
                <c:pt idx="14">
                  <c:v>2016/03</c:v>
                </c:pt>
              </c:strCache>
            </c:strRef>
          </c:cat>
          <c:val>
            <c:numRef>
              <c:f>工作表1!$B$4:$Q$4</c:f>
              <c:numCache>
                <c:formatCode>0.0</c:formatCode>
                <c:ptCount val="15"/>
                <c:pt idx="0">
                  <c:v>15.7</c:v>
                </c:pt>
                <c:pt idx="1">
                  <c:v>13.4</c:v>
                </c:pt>
                <c:pt idx="2">
                  <c:v>15.6</c:v>
                </c:pt>
                <c:pt idx="3">
                  <c:v>13</c:v>
                </c:pt>
                <c:pt idx="4">
                  <c:v>11.7</c:v>
                </c:pt>
                <c:pt idx="5">
                  <c:v>10.4</c:v>
                </c:pt>
                <c:pt idx="6">
                  <c:v>11.5</c:v>
                </c:pt>
                <c:pt idx="7">
                  <c:v>13.7</c:v>
                </c:pt>
                <c:pt idx="8">
                  <c:v>12.9</c:v>
                </c:pt>
                <c:pt idx="9">
                  <c:v>9.1</c:v>
                </c:pt>
                <c:pt idx="10">
                  <c:v>10.8</c:v>
                </c:pt>
                <c:pt idx="11">
                  <c:v>16.399999999999999</c:v>
                </c:pt>
                <c:pt idx="12" formatCode="General">
                  <c:v>13.1</c:v>
                </c:pt>
                <c:pt idx="13" formatCode="General">
                  <c:v>14.7</c:v>
                </c:pt>
                <c:pt idx="14" formatCode="General">
                  <c:v>19.3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15C5-4CD7-8863-567F233A69EF}"/>
            </c:ext>
          </c:extLst>
        </c:ser>
        <c:ser>
          <c:idx val="2"/>
          <c:order val="2"/>
          <c:tx>
            <c:strRef>
              <c:f>工作表1!$A$5</c:f>
              <c:strCache>
                <c:ptCount val="1"/>
                <c:pt idx="0">
                  <c:v>Somewhat Dissatisfied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7800309222803086E-2"/>
                  <c:y val="-6.5310586176727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15C5-4CD7-8863-567F233A69EF}"/>
                </c:ext>
              </c:extLst>
            </c:dLbl>
            <c:dLbl>
              <c:idx val="1"/>
              <c:layout>
                <c:manualLayout>
                  <c:x val="-4.4209507785325827E-2"/>
                  <c:y val="-5.2266316710411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15C5-4CD7-8863-567F233A69EF}"/>
                </c:ext>
              </c:extLst>
            </c:dLbl>
            <c:dLbl>
              <c:idx val="2"/>
              <c:layout>
                <c:manualLayout>
                  <c:x val="-2.8539789395544614E-2"/>
                  <c:y val="4.5700610525894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15C5-4CD7-8863-567F233A69EF}"/>
                </c:ext>
              </c:extLst>
            </c:dLbl>
            <c:dLbl>
              <c:idx val="3"/>
              <c:layout>
                <c:manualLayout>
                  <c:x val="-2.860555867690566E-2"/>
                  <c:y val="4.1034599604905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15C5-4CD7-8863-567F233A69EF}"/>
                </c:ext>
              </c:extLst>
            </c:dLbl>
            <c:dLbl>
              <c:idx val="4"/>
              <c:layout>
                <c:manualLayout>
                  <c:x val="-2.8693378511901239E-2"/>
                  <c:y val="3.89464692683925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15C5-4CD7-8863-567F233A69EF}"/>
                </c:ext>
              </c:extLst>
            </c:dLbl>
            <c:dLbl>
              <c:idx val="5"/>
              <c:layout>
                <c:manualLayout>
                  <c:x val="-3.0158529460049495E-2"/>
                  <c:y val="4.59497507421260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6-15C5-4CD7-8863-567F233A69EF}"/>
                </c:ext>
              </c:extLst>
            </c:dLbl>
            <c:dLbl>
              <c:idx val="7"/>
              <c:layout>
                <c:manualLayout>
                  <c:x val="-4.0217662400515074E-2"/>
                  <c:y val="5.83252361346383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15C5-4CD7-8863-567F233A69EF}"/>
                </c:ext>
              </c:extLst>
            </c:dLbl>
            <c:dLbl>
              <c:idx val="8"/>
              <c:layout>
                <c:manualLayout>
                  <c:x val="-3.0895629758713409E-2"/>
                  <c:y val="4.85441034070145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8-15C5-4CD7-8863-567F233A69EF}"/>
                </c:ext>
              </c:extLst>
            </c:dLbl>
            <c:dLbl>
              <c:idx val="9"/>
              <c:layout>
                <c:manualLayout>
                  <c:x val="-2.9211120412847544E-2"/>
                  <c:y val="5.31801116101105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15C5-4CD7-8863-567F233A69EF}"/>
                </c:ext>
              </c:extLst>
            </c:dLbl>
            <c:dLbl>
              <c:idx val="12"/>
              <c:layout>
                <c:manualLayout>
                  <c:x val="-3.1996627922271925E-2"/>
                  <c:y val="4.92529911533162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A-15C5-4CD7-8863-567F233A69EF}"/>
                </c:ext>
              </c:extLst>
            </c:dLbl>
            <c:dLbl>
              <c:idx val="13"/>
              <c:layout>
                <c:manualLayout>
                  <c:x val="-3.6852891734505761E-2"/>
                  <c:y val="-4.1111111111111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B-15C5-4CD7-8863-567F233A69EF}"/>
                </c:ext>
              </c:extLst>
            </c:dLbl>
            <c:dLbl>
              <c:idx val="14"/>
              <c:layout>
                <c:manualLayout>
                  <c:x val="-1.2444159840767081E-2"/>
                  <c:y val="-1.86275604587009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C-15C5-4CD7-8863-567F233A69EF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15"/>
                <c:pt idx="0">
                  <c:v>2012/09</c:v>
                </c:pt>
                <c:pt idx="1">
                  <c:v>2012/12</c:v>
                </c:pt>
                <c:pt idx="2">
                  <c:v>2013/03</c:v>
                </c:pt>
                <c:pt idx="3">
                  <c:v>2013/06</c:v>
                </c:pt>
                <c:pt idx="4">
                  <c:v>2013/09</c:v>
                </c:pt>
                <c:pt idx="5">
                  <c:v>2013/12</c:v>
                </c:pt>
                <c:pt idx="6">
                  <c:v>2014/03</c:v>
                </c:pt>
                <c:pt idx="7">
                  <c:v>2014/06</c:v>
                </c:pt>
                <c:pt idx="8">
                  <c:v>2014/09</c:v>
                </c:pt>
                <c:pt idx="9">
                  <c:v>2014/12</c:v>
                </c:pt>
                <c:pt idx="10">
                  <c:v>2015/03</c:v>
                </c:pt>
                <c:pt idx="11">
                  <c:v>2015/06</c:v>
                </c:pt>
                <c:pt idx="12">
                  <c:v>2015/09</c:v>
                </c:pt>
                <c:pt idx="13">
                  <c:v>2015/12</c:v>
                </c:pt>
                <c:pt idx="14">
                  <c:v>2016/03</c:v>
                </c:pt>
              </c:strCache>
            </c:strRef>
          </c:cat>
          <c:val>
            <c:numRef>
              <c:f>工作表1!$B$5:$Q$5</c:f>
              <c:numCache>
                <c:formatCode>0.0</c:formatCode>
                <c:ptCount val="15"/>
                <c:pt idx="0">
                  <c:v>29.3</c:v>
                </c:pt>
                <c:pt idx="1">
                  <c:v>30.2</c:v>
                </c:pt>
                <c:pt idx="2">
                  <c:v>33.9</c:v>
                </c:pt>
                <c:pt idx="3">
                  <c:v>27.1</c:v>
                </c:pt>
                <c:pt idx="4">
                  <c:v>29.1</c:v>
                </c:pt>
                <c:pt idx="5">
                  <c:v>31.2</c:v>
                </c:pt>
                <c:pt idx="6">
                  <c:v>36.299999999999997</c:v>
                </c:pt>
                <c:pt idx="7">
                  <c:v>33</c:v>
                </c:pt>
                <c:pt idx="8">
                  <c:v>31.2</c:v>
                </c:pt>
                <c:pt idx="9">
                  <c:v>31.9</c:v>
                </c:pt>
                <c:pt idx="10">
                  <c:v>34.700000000000003</c:v>
                </c:pt>
                <c:pt idx="11">
                  <c:v>33.700000000000003</c:v>
                </c:pt>
                <c:pt idx="12" formatCode="General">
                  <c:v>31.7</c:v>
                </c:pt>
                <c:pt idx="13" formatCode="General">
                  <c:v>29.2</c:v>
                </c:pt>
                <c:pt idx="14" formatCode="General">
                  <c:v>33.1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15C5-4CD7-8863-567F233A69EF}"/>
            </c:ext>
          </c:extLst>
        </c:ser>
        <c:ser>
          <c:idx val="3"/>
          <c:order val="3"/>
          <c:tx>
            <c:strRef>
              <c:f>工作表1!$A$6</c:f>
              <c:strCache>
                <c:ptCount val="1"/>
                <c:pt idx="0">
                  <c:v>Very Dissatisfied</c:v>
                </c:pt>
              </c:strCache>
            </c:strRef>
          </c:tx>
          <c:marker>
            <c:symbol val="circle"/>
            <c:size val="7"/>
          </c:marker>
          <c:dLbls>
            <c:dLbl>
              <c:idx val="14"/>
              <c:layout>
                <c:manualLayout>
                  <c:x val="-1.0825419776262201E-2"/>
                  <c:y val="-3.882969703737446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0-15C5-4CD7-8863-567F233A69EF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15"/>
                <c:pt idx="0">
                  <c:v>2012/09</c:v>
                </c:pt>
                <c:pt idx="1">
                  <c:v>2012/12</c:v>
                </c:pt>
                <c:pt idx="2">
                  <c:v>2013/03</c:v>
                </c:pt>
                <c:pt idx="3">
                  <c:v>2013/06</c:v>
                </c:pt>
                <c:pt idx="4">
                  <c:v>2013/09</c:v>
                </c:pt>
                <c:pt idx="5">
                  <c:v>2013/12</c:v>
                </c:pt>
                <c:pt idx="6">
                  <c:v>2014/03</c:v>
                </c:pt>
                <c:pt idx="7">
                  <c:v>2014/06</c:v>
                </c:pt>
                <c:pt idx="8">
                  <c:v>2014/09</c:v>
                </c:pt>
                <c:pt idx="9">
                  <c:v>2014/12</c:v>
                </c:pt>
                <c:pt idx="10">
                  <c:v>2015/03</c:v>
                </c:pt>
                <c:pt idx="11">
                  <c:v>2015/06</c:v>
                </c:pt>
                <c:pt idx="12">
                  <c:v>2015/09</c:v>
                </c:pt>
                <c:pt idx="13">
                  <c:v>2015/12</c:v>
                </c:pt>
                <c:pt idx="14">
                  <c:v>2016/03</c:v>
                </c:pt>
              </c:strCache>
            </c:strRef>
          </c:cat>
          <c:val>
            <c:numRef>
              <c:f>工作表1!$B$6:$Q$6</c:f>
              <c:numCache>
                <c:formatCode>0.0</c:formatCode>
                <c:ptCount val="15"/>
                <c:pt idx="0">
                  <c:v>42.4</c:v>
                </c:pt>
                <c:pt idx="1">
                  <c:v>43.1</c:v>
                </c:pt>
                <c:pt idx="2">
                  <c:v>35.6</c:v>
                </c:pt>
                <c:pt idx="3">
                  <c:v>40.9</c:v>
                </c:pt>
                <c:pt idx="4">
                  <c:v>44.9</c:v>
                </c:pt>
                <c:pt idx="5">
                  <c:v>44.9</c:v>
                </c:pt>
                <c:pt idx="6">
                  <c:v>40.6</c:v>
                </c:pt>
                <c:pt idx="7">
                  <c:v>38.200000000000003</c:v>
                </c:pt>
                <c:pt idx="8">
                  <c:v>37.9</c:v>
                </c:pt>
                <c:pt idx="9">
                  <c:v>43.9</c:v>
                </c:pt>
                <c:pt idx="10">
                  <c:v>37.6</c:v>
                </c:pt>
                <c:pt idx="11">
                  <c:v>35.4</c:v>
                </c:pt>
                <c:pt idx="12" formatCode="General">
                  <c:v>37.4</c:v>
                </c:pt>
                <c:pt idx="13" formatCode="General">
                  <c:v>39.700000000000003</c:v>
                </c:pt>
                <c:pt idx="14" formatCode="General">
                  <c:v>27.4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15C5-4CD7-8863-567F233A6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7091096"/>
        <c:axId val="427091488"/>
      </c:lineChart>
      <c:catAx>
        <c:axId val="427091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600000"/>
          <a:lstStyle/>
          <a:p>
            <a:pPr>
              <a:defRPr/>
            </a:pPr>
            <a:endParaRPr lang="zh-TW"/>
          </a:p>
        </c:txPr>
        <c:crossAx val="427091488"/>
        <c:crosses val="autoZero"/>
        <c:auto val="1"/>
        <c:lblAlgn val="ctr"/>
        <c:lblOffset val="100"/>
        <c:noMultiLvlLbl val="0"/>
      </c:catAx>
      <c:valAx>
        <c:axId val="427091488"/>
        <c:scaling>
          <c:orientation val="minMax"/>
          <c:max val="6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</a:t>
                </a:r>
                <a:endParaRPr lang="zh-TW"/>
              </a:p>
            </c:rich>
          </c:tx>
          <c:layout>
            <c:manualLayout>
              <c:xMode val="edge"/>
              <c:yMode val="edge"/>
              <c:x val="8.5455980833636543E-3"/>
              <c:y val="0.32842834645669289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427091096"/>
        <c:crosses val="autoZero"/>
        <c:crossBetween val="between"/>
        <c:majorUnit val="10"/>
      </c:valAx>
      <c:spPr>
        <a:noFill/>
        <a:ln>
          <a:noFill/>
        </a:ln>
      </c:spPr>
    </c:plotArea>
    <c:legend>
      <c:legendPos val="b"/>
      <c:layout/>
      <c:overlay val="0"/>
      <c:spPr>
        <a:ln>
          <a:solidFill>
            <a:schemeClr val="bg1">
              <a:lumMod val="50000"/>
            </a:schemeClr>
          </a:solidFill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TW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47906870553625"/>
          <c:y val="4.8889032206357118E-2"/>
          <c:w val="0.81756409664297591"/>
          <c:h val="0.64282503964205984"/>
        </c:manualLayout>
      </c:layout>
      <c:lineChart>
        <c:grouping val="standard"/>
        <c:varyColors val="0"/>
        <c:ser>
          <c:idx val="0"/>
          <c:order val="0"/>
          <c:tx>
            <c:strRef>
              <c:f>工作表1!$A$3</c:f>
              <c:strCache>
                <c:ptCount val="1"/>
                <c:pt idx="0">
                  <c:v>Very Satisfied</c:v>
                </c:pt>
              </c:strCache>
            </c:strRef>
          </c:tx>
          <c:dLbls>
            <c:dLbl>
              <c:idx val="0"/>
              <c:layout>
                <c:manualLayout>
                  <c:x val="-3.7991355577720765E-2"/>
                  <c:y val="-3.99214277477581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B21-49A5-8495-C523486118F9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2"/>
                <c:pt idx="0">
                  <c:v>2016/06</c:v>
                </c:pt>
                <c:pt idx="1">
                  <c:v>2016/09</c:v>
                </c:pt>
              </c:strCache>
            </c:strRef>
          </c:cat>
          <c:val>
            <c:numRef>
              <c:f>工作表1!$B$3:$Q$3</c:f>
              <c:numCache>
                <c:formatCode>0.0</c:formatCode>
                <c:ptCount val="15"/>
                <c:pt idx="0" formatCode="General">
                  <c:v>15.9</c:v>
                </c:pt>
                <c:pt idx="1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5C5-4CD7-8863-567F233A69EF}"/>
            </c:ext>
          </c:extLst>
        </c:ser>
        <c:ser>
          <c:idx val="1"/>
          <c:order val="1"/>
          <c:tx>
            <c:strRef>
              <c:f>工作表1!$A$4</c:f>
              <c:strCache>
                <c:ptCount val="1"/>
                <c:pt idx="0">
                  <c:v>Somewhat Satisfied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2"/>
                <c:pt idx="0">
                  <c:v>2016/06</c:v>
                </c:pt>
                <c:pt idx="1">
                  <c:v>2016/09</c:v>
                </c:pt>
              </c:strCache>
            </c:strRef>
          </c:cat>
          <c:val>
            <c:numRef>
              <c:f>工作表1!$B$4:$Q$4</c:f>
              <c:numCache>
                <c:formatCode>0.0</c:formatCode>
                <c:ptCount val="15"/>
                <c:pt idx="0" formatCode="General">
                  <c:v>36.799999999999997</c:v>
                </c:pt>
                <c:pt idx="1">
                  <c:v>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15C5-4CD7-8863-567F233A69EF}"/>
            </c:ext>
          </c:extLst>
        </c:ser>
        <c:ser>
          <c:idx val="2"/>
          <c:order val="2"/>
          <c:tx>
            <c:strRef>
              <c:f>工作表1!$A$5</c:f>
              <c:strCache>
                <c:ptCount val="1"/>
                <c:pt idx="0">
                  <c:v>Somewhat Dissatisfied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9348189705496479E-2"/>
                  <c:y val="2.31124055381757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B21-49A5-8495-C523486118F9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2"/>
                <c:pt idx="0">
                  <c:v>2016/06</c:v>
                </c:pt>
                <c:pt idx="1">
                  <c:v>2016/09</c:v>
                </c:pt>
              </c:strCache>
            </c:strRef>
          </c:cat>
          <c:val>
            <c:numRef>
              <c:f>工作表1!$B$5:$Q$5</c:f>
              <c:numCache>
                <c:formatCode>0.0</c:formatCode>
                <c:ptCount val="15"/>
                <c:pt idx="0" formatCode="General">
                  <c:v>11.4</c:v>
                </c:pt>
                <c:pt idx="1">
                  <c:v>25.5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15C5-4CD7-8863-567F233A69EF}"/>
            </c:ext>
          </c:extLst>
        </c:ser>
        <c:ser>
          <c:idx val="3"/>
          <c:order val="3"/>
          <c:tx>
            <c:strRef>
              <c:f>工作表1!$A$6</c:f>
              <c:strCache>
                <c:ptCount val="1"/>
                <c:pt idx="0">
                  <c:v>Very Dissatisfied</c:v>
                </c:pt>
              </c:strCache>
            </c:strRef>
          </c:tx>
          <c:marker>
            <c:symbol val="circle"/>
            <c:size val="7"/>
          </c:marker>
          <c:dLbls>
            <c:dLbl>
              <c:idx val="0"/>
              <c:layout>
                <c:manualLayout>
                  <c:x val="-1.7638843661084654E-2"/>
                  <c:y val="3.15169166429668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3B21-49A5-8495-C523486118F9}"/>
                </c:ext>
              </c:extLst>
            </c:dLbl>
            <c:spPr>
              <a:noFill/>
              <a:ln>
                <a:noFill/>
              </a:ln>
              <a:effectLst/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工作表1!$B$2:$Q$2</c:f>
              <c:strCache>
                <c:ptCount val="2"/>
                <c:pt idx="0">
                  <c:v>2016/06</c:v>
                </c:pt>
                <c:pt idx="1">
                  <c:v>2016/09</c:v>
                </c:pt>
              </c:strCache>
            </c:strRef>
          </c:cat>
          <c:val>
            <c:numRef>
              <c:f>工作表1!$B$6:$Q$6</c:f>
              <c:numCache>
                <c:formatCode>0.0</c:formatCode>
                <c:ptCount val="15"/>
                <c:pt idx="0" formatCode="General">
                  <c:v>4.9000000000000004</c:v>
                </c:pt>
                <c:pt idx="1">
                  <c:v>14.2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15C5-4CD7-8863-567F233A69EF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7085608"/>
        <c:axId val="427086000"/>
      </c:lineChart>
      <c:catAx>
        <c:axId val="427085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600000"/>
          <a:lstStyle/>
          <a:p>
            <a:pPr>
              <a:defRPr/>
            </a:pPr>
            <a:endParaRPr lang="zh-TW"/>
          </a:p>
        </c:txPr>
        <c:crossAx val="427086000"/>
        <c:crosses val="autoZero"/>
        <c:auto val="1"/>
        <c:lblAlgn val="ctr"/>
        <c:lblOffset val="100"/>
        <c:noMultiLvlLbl val="0"/>
      </c:catAx>
      <c:valAx>
        <c:axId val="427086000"/>
        <c:scaling>
          <c:orientation val="minMax"/>
          <c:max val="6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</a:t>
                </a:r>
                <a:endParaRPr lang="zh-TW"/>
              </a:p>
            </c:rich>
          </c:tx>
          <c:layout>
            <c:manualLayout>
              <c:xMode val="edge"/>
              <c:yMode val="edge"/>
              <c:x val="8.5455980833636543E-3"/>
              <c:y val="0.3284283464566928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27085608"/>
        <c:crosses val="autoZero"/>
        <c:crossBetween val="between"/>
        <c:majorUnit val="10"/>
      </c:valAx>
      <c:spPr>
        <a:noFill/>
        <a:ln>
          <a:noFill/>
        </a:ln>
      </c:spPr>
    </c:plotArea>
    <c:legend>
      <c:legendPos val="b"/>
      <c:layout/>
      <c:overlay val="0"/>
      <c:spPr>
        <a:ln>
          <a:solidFill>
            <a:schemeClr val="bg1">
              <a:lumMod val="50000"/>
            </a:schemeClr>
          </a:solidFill>
        </a:ln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TW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0.42939</cdr:x>
      <cdr:y>0.84416</cdr:y>
    </cdr:from>
    <cdr:to>
      <cdr:x>0.59675</cdr:x>
      <cdr:y>0.92283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4019101" y="4680520"/>
          <a:ext cx="1566493" cy="436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altLang="zh-TW" sz="18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Survey</a:t>
          </a:r>
          <a:r>
            <a:rPr lang="en-US" altLang="zh-TW" sz="1800" b="1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waves</a:t>
          </a:r>
          <a:endParaRPr lang="en-US" altLang="zh-TW" sz="1800" b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0.42939</cdr:x>
      <cdr:y>0.84416</cdr:y>
    </cdr:from>
    <cdr:to>
      <cdr:x>0.59675</cdr:x>
      <cdr:y>0.92283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4019101" y="4680520"/>
          <a:ext cx="1566493" cy="436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altLang="zh-TW" sz="18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Survey</a:t>
          </a:r>
          <a:r>
            <a:rPr lang="en-US" altLang="zh-TW" sz="1800" b="1" baseline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waves</a:t>
          </a:r>
          <a:endParaRPr lang="en-US" altLang="zh-TW" sz="1800" b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334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915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700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133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446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052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193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77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961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663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41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D7970-033E-41F4-B9A4-9BE44C544843}" type="datetimeFigureOut">
              <a:rPr lang="zh-TW" altLang="en-US" smtClean="0"/>
              <a:t>2016/10/29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01BC-7CEC-4A02-8EF6-667AD7C19D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107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eds.nccu.edu.tw/main.php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dsnet.org/cubekm2/front/bin/cglist.phtml?Category=49" TargetMode="External"/><Relationship Id="rId3" Type="http://schemas.openxmlformats.org/officeDocument/2006/relationships/hyperlink" Target="http://www.tedsnet.org/cubekm2/front/bin/cglist.phtml?Category=43" TargetMode="External"/><Relationship Id="rId7" Type="http://schemas.openxmlformats.org/officeDocument/2006/relationships/hyperlink" Target="http://www.tedsnet.org/cubekm2/front/bin/cglist.phtml?Category=48" TargetMode="External"/><Relationship Id="rId2" Type="http://schemas.openxmlformats.org/officeDocument/2006/relationships/hyperlink" Target="http://www.tedsnet.org/cubekm2/front/bin/ptlist.phtml?Category=4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dsnet.org/cubekm2/front/bin/cglist.phtml?Category=46" TargetMode="External"/><Relationship Id="rId5" Type="http://schemas.openxmlformats.org/officeDocument/2006/relationships/hyperlink" Target="http://www.tedsnet.org/cubekm2/front/bin/ptlist.phtml?Category=45" TargetMode="External"/><Relationship Id="rId4" Type="http://schemas.openxmlformats.org/officeDocument/2006/relationships/hyperlink" Target="http://www.tedsnet.org/cubekm2/front/bin/ptlist.phtml?Category=4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dsnet.org/cubekm2/front/bin/cglist.phtml?Category=43" TargetMode="External"/><Relationship Id="rId2" Type="http://schemas.openxmlformats.org/officeDocument/2006/relationships/hyperlink" Target="http://www.tedsnet.org/cubekm2/front/bin/ptlist.phtml?Category=4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dsnet.org/cubekm2/front/bin/cglist.phtml?Category=46" TargetMode="External"/><Relationship Id="rId5" Type="http://schemas.openxmlformats.org/officeDocument/2006/relationships/hyperlink" Target="http://www.tedsnet.org/cubekm2/front/bin/ptlist.phtml?Category=45" TargetMode="External"/><Relationship Id="rId4" Type="http://schemas.openxmlformats.org/officeDocument/2006/relationships/hyperlink" Target="http://www.tedsnet.org/cubekm2/front/bin/ptlist.phtml?Category=4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dsnet.org/cubekm2/front/bin/cglist.phtml?Category=43" TargetMode="External"/><Relationship Id="rId2" Type="http://schemas.openxmlformats.org/officeDocument/2006/relationships/hyperlink" Target="http://www.tedsnet.org/cubekm2/front/bin/ptlist.phtml?Category=4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dsnet.org/cubekm2/front/bin/ptlist.phtml?Category=4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軟體下載\ppt背景\General PowerPoint Templates\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62"/>
            <a:ext cx="12192000" cy="71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06594" y="4152900"/>
            <a:ext cx="8578811" cy="20574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altLang="zh-TW" sz="4300" b="1" i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43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Chi </a:t>
            </a:r>
            <a:r>
              <a:rPr lang="en-US" altLang="zh-TW" sz="4300" b="1" i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Huang</a:t>
            </a:r>
            <a:r>
              <a:rPr lang="en-US" altLang="zh-TW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TW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Coordinator &amp; </a:t>
            </a:r>
            <a:r>
              <a:rPr lang="en-US" altLang="zh-TW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</a:t>
            </a:r>
            <a:endParaRPr lang="zh-TW" altLang="en-US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469900" y="1574800"/>
            <a:ext cx="11214100" cy="2430264"/>
          </a:xfrm>
        </p:spPr>
        <p:txBody>
          <a:bodyPr/>
          <a:lstStyle/>
          <a:p>
            <a:r>
              <a:rPr lang="en-US" altLang="zh-TW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Taiwan’s </a:t>
            </a:r>
            <a:r>
              <a:rPr lang="en-US" altLang="zh-TW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Election </a:t>
            </a:r>
            <a:br>
              <a:rPr lang="en-US" altLang="zh-TW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zh-TW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Democratization </a:t>
            </a:r>
            <a:r>
              <a:rPr lang="en-US" altLang="zh-TW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zh-TW" altLang="en-US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5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TEDS):</a:t>
            </a:r>
            <a:br>
              <a:rPr lang="en-US" altLang="zh-TW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5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Retrospect and Prospects</a:t>
            </a:r>
            <a:endParaRPr lang="zh-TW" altLang="en-US" sz="5000" b="1" dirty="0">
              <a:solidFill>
                <a:srgbClr val="FFC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C202-89FC-4B0A-94FB-AE2E74C6CBE4}" type="slidenum">
              <a:rPr lang="zh-TW" altLang="en-US">
                <a:ea typeface="新細明體" panose="02020500000000000000" pitchFamily="18" charset="-120"/>
              </a:rPr>
              <a:pPr/>
              <a:t>1</a:t>
            </a:fld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47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軟體下載\ppt背景\General PowerPoint Templates\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62"/>
            <a:ext cx="12192000" cy="71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1830722" y="1196752"/>
            <a:ext cx="8352928" cy="3456384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US" altLang="zh-TW" sz="4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TW" sz="4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6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TEDS in Retrospect</a:t>
            </a:r>
            <a:br>
              <a:rPr lang="en-US" altLang="zh-TW" sz="6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6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TW" sz="6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6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2001-2016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  <p:sp>
        <p:nvSpPr>
          <p:cNvPr id="2" name="副標題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               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C202-89FC-4B0A-94FB-AE2E74C6CBE4}" type="slidenum">
              <a:rPr lang="zh-TW" altLang="en-US">
                <a:ea typeface="新細明體" panose="02020500000000000000" pitchFamily="18" charset="-120"/>
              </a:rPr>
              <a:pPr/>
              <a:t>2</a:t>
            </a:fld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55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632" y="5214898"/>
            <a:ext cx="2665438" cy="1330988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atte"/>
        </p:spPr>
      </p:pic>
      <p:grpSp>
        <p:nvGrpSpPr>
          <p:cNvPr id="48" name="群組 47"/>
          <p:cNvGrpSpPr/>
          <p:nvPr/>
        </p:nvGrpSpPr>
        <p:grpSpPr>
          <a:xfrm>
            <a:off x="671228" y="3368873"/>
            <a:ext cx="4876820" cy="3177015"/>
            <a:chOff x="214027" y="2930935"/>
            <a:chExt cx="5549069" cy="3614952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7" y="3423803"/>
              <a:ext cx="1234533" cy="1678965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282" y="3668905"/>
              <a:ext cx="1654367" cy="2235981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657" y="4149853"/>
              <a:ext cx="1996695" cy="2396034"/>
            </a:xfrm>
            <a:prstGeom prst="rect">
              <a:avLst/>
            </a:prstGeom>
          </p:spPr>
        </p:pic>
        <p:grpSp>
          <p:nvGrpSpPr>
            <p:cNvPr id="26" name="群組 25"/>
            <p:cNvGrpSpPr/>
            <p:nvPr/>
          </p:nvGrpSpPr>
          <p:grpSpPr>
            <a:xfrm>
              <a:off x="1212663" y="3040347"/>
              <a:ext cx="4550433" cy="525303"/>
              <a:chOff x="1832759" y="137513"/>
              <a:chExt cx="4550433" cy="525303"/>
            </a:xfrm>
          </p:grpSpPr>
          <p:cxnSp>
            <p:nvCxnSpPr>
              <p:cNvPr id="19" name="直線接點 18"/>
              <p:cNvCxnSpPr/>
              <p:nvPr/>
            </p:nvCxnSpPr>
            <p:spPr>
              <a:xfrm flipV="1">
                <a:off x="1832759" y="372694"/>
                <a:ext cx="154662" cy="144746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接點 19"/>
              <p:cNvCxnSpPr/>
              <p:nvPr/>
            </p:nvCxnSpPr>
            <p:spPr>
              <a:xfrm>
                <a:off x="1987420" y="377320"/>
                <a:ext cx="693325" cy="0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文字方塊 24"/>
              <p:cNvSpPr txBox="1"/>
              <p:nvPr/>
            </p:nvSpPr>
            <p:spPr>
              <a:xfrm>
                <a:off x="2740877" y="137513"/>
                <a:ext cx="3642315" cy="525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zh-TW" sz="2400" b="1" baseline="30000" dirty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</a:t>
                </a:r>
                <a:r>
                  <a:rPr lang="en-US" altLang="zh-TW" sz="2400" b="1" dirty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2400" b="1" dirty="0" smtClean="0">
                    <a:solidFill>
                      <a:schemeClr val="accent5"/>
                    </a:solidFill>
                    <a:latin typeface="Times New Roman" panose="02020603050405020304" pitchFamily="18" charset="0"/>
                    <a:ea typeface="華康儷粗黑" panose="020B0709000000000000" pitchFamily="49" charset="-120"/>
                    <a:cs typeface="Times New Roman" panose="02020603050405020304" pitchFamily="18" charset="0"/>
                  </a:rPr>
                  <a:t>power transition</a:t>
                </a:r>
                <a:endParaRPr lang="zh-TW" altLang="en-US" sz="24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華康儷粗黑" panose="020B0709000000000000" pitchFamily="49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群組 26"/>
            <p:cNvGrpSpPr/>
            <p:nvPr/>
          </p:nvGrpSpPr>
          <p:grpSpPr>
            <a:xfrm>
              <a:off x="1828436" y="3590474"/>
              <a:ext cx="1650620" cy="525303"/>
              <a:chOff x="1753150" y="118851"/>
              <a:chExt cx="1650620" cy="525303"/>
            </a:xfrm>
          </p:grpSpPr>
          <p:cxnSp>
            <p:nvCxnSpPr>
              <p:cNvPr id="28" name="直線接點 27"/>
              <p:cNvCxnSpPr/>
              <p:nvPr/>
            </p:nvCxnSpPr>
            <p:spPr>
              <a:xfrm flipV="1">
                <a:off x="1753150" y="372694"/>
                <a:ext cx="234270" cy="234703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接點 28"/>
              <p:cNvCxnSpPr/>
              <p:nvPr/>
            </p:nvCxnSpPr>
            <p:spPr>
              <a:xfrm>
                <a:off x="1987420" y="377320"/>
                <a:ext cx="718058" cy="0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文字方塊 29"/>
              <p:cNvSpPr txBox="1"/>
              <p:nvPr/>
            </p:nvSpPr>
            <p:spPr>
              <a:xfrm>
                <a:off x="2759543" y="118851"/>
                <a:ext cx="644227" cy="5253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b="1" dirty="0" smtClean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TW" sz="2400" b="1" baseline="30000" dirty="0" smtClean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nd</a:t>
                </a:r>
                <a:endParaRPr lang="zh-TW" altLang="en-US" sz="24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華康儷粗黑" panose="020B0709000000000000" pitchFamily="49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群組 30"/>
            <p:cNvGrpSpPr/>
            <p:nvPr/>
          </p:nvGrpSpPr>
          <p:grpSpPr>
            <a:xfrm>
              <a:off x="2914901" y="4139586"/>
              <a:ext cx="1337004" cy="595343"/>
              <a:chOff x="1987420" y="123221"/>
              <a:chExt cx="1337004" cy="595343"/>
            </a:xfrm>
          </p:grpSpPr>
          <p:cxnSp>
            <p:nvCxnSpPr>
              <p:cNvPr id="33" name="直線接點 32"/>
              <p:cNvCxnSpPr/>
              <p:nvPr/>
            </p:nvCxnSpPr>
            <p:spPr>
              <a:xfrm>
                <a:off x="1987420" y="415155"/>
                <a:ext cx="655430" cy="0"/>
              </a:xfrm>
              <a:prstGeom prst="line">
                <a:avLst/>
              </a:prstGeom>
              <a:ln w="190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字方塊 33"/>
              <p:cNvSpPr txBox="1"/>
              <p:nvPr/>
            </p:nvSpPr>
            <p:spPr>
              <a:xfrm>
                <a:off x="2638246" y="123221"/>
                <a:ext cx="686178" cy="595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800" b="1" dirty="0" smtClean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altLang="zh-TW" sz="2800" b="1" baseline="30000" dirty="0" smtClean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rd</a:t>
                </a:r>
                <a:endParaRPr lang="zh-TW" altLang="en-US" sz="28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華康儷粗黑" panose="020B0709000000000000" pitchFamily="49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文字方塊 43"/>
            <p:cNvSpPr txBox="1"/>
            <p:nvPr/>
          </p:nvSpPr>
          <p:spPr>
            <a:xfrm>
              <a:off x="1343082" y="2930935"/>
              <a:ext cx="647875" cy="35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>
                  <a:solidFill>
                    <a:schemeClr val="accent5"/>
                  </a:solidFill>
                  <a:latin typeface="NI7SEG" pitchFamily="2" charset="0"/>
                </a:rPr>
                <a:t>2000</a:t>
              </a:r>
              <a:endParaRPr lang="zh-TW" altLang="en-US" sz="1400" dirty="0">
                <a:solidFill>
                  <a:schemeClr val="accent5"/>
                </a:solidFill>
                <a:latin typeface="NI7SEG" pitchFamily="2" charset="0"/>
              </a:endParaRPr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2028037" y="3483715"/>
              <a:ext cx="647875" cy="35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>
                  <a:solidFill>
                    <a:schemeClr val="accent5"/>
                  </a:solidFill>
                  <a:latin typeface="NI7SEG" pitchFamily="2" charset="0"/>
                </a:rPr>
                <a:t>2008</a:t>
              </a:r>
              <a:endParaRPr lang="zh-TW" altLang="en-US" sz="1400" dirty="0">
                <a:solidFill>
                  <a:schemeClr val="accent5"/>
                </a:solidFill>
                <a:latin typeface="NI7SEG" pitchFamily="2" charset="0"/>
              </a:endParaRPr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2848918" y="4086024"/>
              <a:ext cx="647875" cy="35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>
                  <a:solidFill>
                    <a:schemeClr val="accent5"/>
                  </a:solidFill>
                  <a:latin typeface="NI7SEG" pitchFamily="2" charset="0"/>
                </a:rPr>
                <a:t>2016</a:t>
              </a:r>
              <a:endParaRPr lang="zh-TW" altLang="en-US" sz="1400" dirty="0">
                <a:solidFill>
                  <a:schemeClr val="accent5"/>
                </a:solidFill>
                <a:latin typeface="NI7SEG" pitchFamily="2" charset="0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6269483" y="3024832"/>
            <a:ext cx="521985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自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2001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年開創以來，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以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15</a:t>
            </a:r>
            <a:r>
              <a:rPr lang="zh-TW" altLang="en-US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波面訪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、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21</a:t>
            </a:r>
            <a:r>
              <a:rPr lang="zh-TW" altLang="en-US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波電訪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、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15</a:t>
            </a:r>
            <a:r>
              <a:rPr lang="zh-TW" altLang="en-US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波網調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，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忠實記錄了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臺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灣民主波濤洶湧的選舉歷程，不僅匯聚成彌足珍貴的本土</a:t>
            </a:r>
            <a:r>
              <a:rPr lang="zh-TW" altLang="en-US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實證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史料，且十五年來創造了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930</a:t>
            </a:r>
            <a:r>
              <a:rPr lang="zh-TW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篇以上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的中英文學術著作，躋身美國密西根大學</a:t>
            </a:r>
            <a:r>
              <a:rPr lang="en-US" altLang="zh-TW" sz="2000" kern="100" dirty="0">
                <a:solidFill>
                  <a:schemeClr val="accent5"/>
                </a:solidFill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ICPSR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政治與社會科學研究資料庫（</a:t>
            </a:r>
            <a:r>
              <a:rPr lang="en-US" altLang="zh-TW" sz="2400" b="1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ICPSR 35094</a:t>
            </a:r>
            <a:r>
              <a:rPr lang="zh-TW" altLang="zh-TW" sz="2000" kern="100" dirty="0">
                <a:latin typeface="NI7SEG" pitchFamily="2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）。</a:t>
            </a:r>
          </a:p>
        </p:txBody>
      </p:sp>
      <p:grpSp>
        <p:nvGrpSpPr>
          <p:cNvPr id="64" name="群組 63"/>
          <p:cNvGrpSpPr/>
          <p:nvPr/>
        </p:nvGrpSpPr>
        <p:grpSpPr>
          <a:xfrm>
            <a:off x="3087780" y="264705"/>
            <a:ext cx="9104220" cy="1832323"/>
            <a:chOff x="284909" y="1150436"/>
            <a:chExt cx="9104220" cy="1832323"/>
          </a:xfrm>
        </p:grpSpPr>
        <p:sp>
          <p:nvSpPr>
            <p:cNvPr id="39" name="矩形 38"/>
            <p:cNvSpPr/>
            <p:nvPr/>
          </p:nvSpPr>
          <p:spPr>
            <a:xfrm>
              <a:off x="1080969" y="1262052"/>
              <a:ext cx="818685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sz="26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造</a:t>
              </a:r>
              <a:r>
                <a:rPr lang="zh-TW" altLang="en-US" sz="26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臺灣第</a:t>
              </a:r>
              <a:r>
                <a:rPr lang="zh-TW" altLang="zh-TW" sz="26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三次政黨輪替民主奇蹟的頭家，是</a:t>
              </a:r>
              <a:r>
                <a:rPr lang="zh-TW" altLang="en-US" sz="26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臺</a:t>
              </a:r>
              <a:r>
                <a:rPr lang="zh-TW" altLang="zh-TW" sz="26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灣選民。</a:t>
              </a:r>
              <a:endParaRPr lang="zh-TW" altLang="en-US" sz="2600" dirty="0">
                <a:solidFill>
                  <a:schemeClr val="accent5"/>
                </a:solidFill>
                <a:latin typeface="華康儷粗黑" panose="020B0709000000000000" pitchFamily="49" charset="-120"/>
                <a:ea typeface="華康儷粗黑" panose="020B0709000000000000" pitchFamily="49" charset="-12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071636" y="1673695"/>
              <a:ext cx="814020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zh-TW" sz="2600" kern="1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而見證「</a:t>
              </a:r>
              <a:r>
                <a:rPr lang="zh-TW" altLang="en-US" sz="2600" kern="100" dirty="0"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臺</a:t>
              </a:r>
              <a:r>
                <a:rPr lang="zh-TW" altLang="zh-TW" sz="2600" kern="100" dirty="0"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灣選民</a:t>
              </a:r>
              <a:r>
                <a:rPr lang="zh-TW" altLang="zh-TW" sz="2600" kern="1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」意見、態度與投票行為的民意調查</a:t>
              </a:r>
              <a:endParaRPr lang="en-US" altLang="zh-TW" sz="2600" kern="100" dirty="0">
                <a:solidFill>
                  <a:schemeClr val="accent5"/>
                </a:solidFill>
                <a:latin typeface="華康儷粗黑" panose="020B0709000000000000" pitchFamily="49" charset="-120"/>
                <a:ea typeface="華康儷粗黑" panose="020B0709000000000000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84909" y="1150436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sz="6000" dirty="0"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締</a:t>
              </a:r>
              <a:endParaRPr lang="zh-TW" altLang="en-US" sz="6000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415405" y="2067774"/>
              <a:ext cx="897372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zh-TW" sz="2600" kern="1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計畫，則是「台灣選舉與民主化調查」</a:t>
              </a:r>
              <a:r>
                <a:rPr lang="zh-TW" altLang="en-US" sz="2600" kern="100" dirty="0">
                  <a:solidFill>
                    <a:schemeClr val="accent5"/>
                  </a:solidFill>
                  <a:latin typeface="華康儷粗黑" panose="020B0709000000000000" pitchFamily="49" charset="-120"/>
                  <a:ea typeface="華康儷粗黑" panose="020B0709000000000000" pitchFamily="49" charset="-120"/>
                  <a:cs typeface="Times New Roman" panose="02020603050405020304" pitchFamily="18" charset="0"/>
                </a:rPr>
                <a:t>！</a:t>
              </a:r>
              <a:endParaRPr lang="en-US" altLang="zh-TW" sz="2600" kern="100" dirty="0">
                <a:solidFill>
                  <a:schemeClr val="accent5"/>
                </a:solidFill>
                <a:latin typeface="華康儷粗黑" panose="020B0709000000000000" pitchFamily="49" charset="-120"/>
                <a:ea typeface="華康儷粗黑" panose="020B0709000000000000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94102" y="2536483"/>
              <a:ext cx="8917738" cy="446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zh-TW" sz="2300" kern="100" dirty="0">
                  <a:solidFill>
                    <a:schemeClr val="accent5"/>
                  </a:solidFill>
                  <a:latin typeface="Arial Black" panose="020B0A04020102020204" pitchFamily="34" charset="0"/>
                  <a:ea typeface="華康儷粗黑" panose="020B0709000000000000" pitchFamily="49" charset="-120"/>
                  <a:cs typeface="Times New Roman" panose="02020603050405020304" pitchFamily="18" charset="0"/>
                </a:rPr>
                <a:t>（</a:t>
              </a:r>
              <a:r>
                <a:rPr lang="en-US" altLang="zh-TW" sz="2300" kern="100" dirty="0">
                  <a:solidFill>
                    <a:schemeClr val="accent5"/>
                  </a:solidFill>
                  <a:latin typeface="Arial Black" panose="020B0A04020102020204" pitchFamily="34" charset="0"/>
                  <a:ea typeface="華康儷粗黑" panose="020B0709000000000000" pitchFamily="49" charset="-120"/>
                  <a:cs typeface="Times New Roman" panose="02020603050405020304" pitchFamily="18" charset="0"/>
                </a:rPr>
                <a:t>Taiwan’s Election and Democratization Study, TEDS</a:t>
              </a:r>
              <a:r>
                <a:rPr lang="zh-TW" altLang="zh-TW" sz="2300" kern="100" dirty="0">
                  <a:solidFill>
                    <a:schemeClr val="accent5"/>
                  </a:solidFill>
                  <a:latin typeface="Arial Black" panose="020B0A04020102020204" pitchFamily="34" charset="0"/>
                  <a:ea typeface="華康儷粗黑" panose="020B0709000000000000" pitchFamily="49" charset="-120"/>
                  <a:cs typeface="Times New Roman" panose="02020603050405020304" pitchFamily="18" charset="0"/>
                </a:rPr>
                <a:t>）</a:t>
              </a:r>
              <a:endParaRPr lang="zh-TW" altLang="en-US" sz="2300" dirty="0">
                <a:solidFill>
                  <a:schemeClr val="accent5"/>
                </a:solidFill>
                <a:latin typeface="Arial Black" panose="020B0A04020102020204" pitchFamily="34" charset="0"/>
                <a:ea typeface="華康儷粗黑" panose="020B0709000000000000" pitchFamily="49" charset="-120"/>
              </a:endParaRPr>
            </a:p>
          </p:txBody>
        </p:sp>
      </p:grpSp>
      <p:sp>
        <p:nvSpPr>
          <p:cNvPr id="54" name="文字方塊 53"/>
          <p:cNvSpPr txBox="1"/>
          <p:nvPr/>
        </p:nvSpPr>
        <p:spPr>
          <a:xfrm>
            <a:off x="6269483" y="2509787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solidFill>
                  <a:schemeClr val="accent5"/>
                </a:solidFill>
                <a:latin typeface="Arial Black" panose="020B0A04020102020204" pitchFamily="34" charset="0"/>
              </a:rPr>
              <a:t>About TEDS:</a:t>
            </a:r>
            <a:endParaRPr lang="zh-TW" altLang="en-US" sz="2400" dirty="0">
              <a:solidFill>
                <a:schemeClr val="accent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5" name="直線接點 54"/>
          <p:cNvCxnSpPr/>
          <p:nvPr/>
        </p:nvCxnSpPr>
        <p:spPr>
          <a:xfrm>
            <a:off x="6344636" y="2968135"/>
            <a:ext cx="5231997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圖片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89" y="279446"/>
            <a:ext cx="2352373" cy="2622561"/>
          </a:xfrm>
          <a:prstGeom prst="rect">
            <a:avLst/>
          </a:prstGeom>
        </p:spPr>
      </p:pic>
      <p:sp>
        <p:nvSpPr>
          <p:cNvPr id="70" name="文字方塊 69"/>
          <p:cNvSpPr txBox="1"/>
          <p:nvPr/>
        </p:nvSpPr>
        <p:spPr>
          <a:xfrm>
            <a:off x="3257620" y="5277597"/>
            <a:ext cx="55202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300" dirty="0" smtClean="0">
                <a:latin typeface="Arial Black" panose="020B0A04020102020204" pitchFamily="34" charset="0"/>
                <a:ea typeface="華康儷粗黑" panose="020B0709000000000000" pitchFamily="49" charset="-120"/>
              </a:rPr>
              <a:t>TEDS</a:t>
            </a:r>
            <a:r>
              <a:rPr lang="en-US" altLang="zh-TW" sz="3300" dirty="0">
                <a:latin typeface="華康儷粗黑" panose="020B0709000000000000" pitchFamily="49" charset="-120"/>
                <a:ea typeface="華康儷粗黑" panose="020B0709000000000000" pitchFamily="49" charset="-120"/>
              </a:rPr>
              <a:t> </a:t>
            </a:r>
            <a:r>
              <a:rPr lang="en-US" altLang="zh-TW" sz="3300" b="1" dirty="0" smtClean="0">
                <a:latin typeface="Times New Roman" panose="02020603050405020304" pitchFamily="18" charset="0"/>
                <a:ea typeface="華康儷粗黑" panose="020B0709000000000000" pitchFamily="49" charset="-120"/>
                <a:cs typeface="Times New Roman" panose="02020603050405020304" pitchFamily="18" charset="0"/>
              </a:rPr>
              <a:t>faithfully recorded Taiwan’s road to democracy!</a:t>
            </a:r>
            <a:endParaRPr lang="zh-TW" altLang="en-US" sz="3300" b="1" dirty="0">
              <a:latin typeface="Times New Roman" panose="02020603050405020304" pitchFamily="18" charset="0"/>
              <a:ea typeface="華康儷粗黑" panose="020B0709000000000000" pitchFamily="49" charset="-120"/>
              <a:cs typeface="Times New Roman" panose="02020603050405020304" pitchFamily="18" charset="0"/>
            </a:endParaRPr>
          </a:p>
        </p:txBody>
      </p:sp>
      <p:cxnSp>
        <p:nvCxnSpPr>
          <p:cNvPr id="83" name="直線接點 82"/>
          <p:cNvCxnSpPr/>
          <p:nvPr/>
        </p:nvCxnSpPr>
        <p:spPr>
          <a:xfrm flipV="1">
            <a:off x="2838361" y="4689858"/>
            <a:ext cx="205889" cy="20627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1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9" r="22911" b="58400"/>
          <a:stretch/>
        </p:blipFill>
        <p:spPr>
          <a:xfrm>
            <a:off x="2609604" y="1052736"/>
            <a:ext cx="6972797" cy="5877876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4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0"/>
            <a:ext cx="8229600" cy="1224136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kumimoji="0" lang="en-US" altLang="zh-TW" sz="40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TEDS’s Website: </a:t>
            </a:r>
            <a:r>
              <a:rPr kumimoji="0" lang="en-US" altLang="zh-TW" sz="40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http://teds.nccu.edu.tw/main.php</a:t>
            </a:r>
            <a:r>
              <a:rPr kumimoji="0" lang="en-US" altLang="zh-TW" sz="40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kumimoji="0" lang="en-US" altLang="zh-TW" sz="4400" b="1" dirty="0">
              <a:solidFill>
                <a:srgbClr val="0D0D0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5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5800"/>
              </a:lnSpc>
              <a:defRPr/>
            </a:pPr>
            <a:r>
              <a:rPr kumimoji="0" lang="en-US" altLang="zh-TW" sz="44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Origin and Vision</a:t>
            </a:r>
          </a:p>
        </p:txBody>
      </p:sp>
      <p:pic>
        <p:nvPicPr>
          <p:cNvPr id="8" name="Picture 7" descr="D:\TEDS\國科會「科學50」\臺灣頭家_頁面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4502">
            <a:off x="5183342" y="3038955"/>
            <a:ext cx="6117988" cy="503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TEDS\國科會「科學50」\閃亮50科研路(封面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149" y="2659058"/>
            <a:ext cx="3540172" cy="471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副標題 3"/>
          <p:cNvSpPr txBox="1">
            <a:spLocks/>
          </p:cNvSpPr>
          <p:nvPr/>
        </p:nvSpPr>
        <p:spPr>
          <a:xfrm>
            <a:off x="1438275" y="1059660"/>
            <a:ext cx="9324975" cy="280139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altLang="zh-TW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the TEDS data have been widely acknowledged and cited by the research community, the TEDS was </a:t>
            </a:r>
            <a:r>
              <a:rPr lang="en-US" altLang="zh-TW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chosen in 2008 </a:t>
            </a:r>
            <a:r>
              <a:rPr lang="en-US" altLang="zh-TW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altLang="zh-TW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of the </a:t>
            </a:r>
            <a:r>
              <a:rPr lang="en-US" altLang="zh-TW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</a:t>
            </a:r>
            <a:r>
              <a:rPr lang="en-US" altLang="zh-TW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projects for the past </a:t>
            </a:r>
            <a:r>
              <a:rPr lang="en-US" altLang="zh-TW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altLang="zh-TW" sz="3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en-US" altLang="zh-TW" sz="3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TW" altLang="en-US" sz="3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投影片編號版面配置區 3"/>
          <p:cNvSpPr txBox="1">
            <a:spLocks/>
          </p:cNvSpPr>
          <p:nvPr/>
        </p:nvSpPr>
        <p:spPr>
          <a:xfrm>
            <a:off x="9906000" y="6629403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eaLnBrk="1" hangingPunct="1"/>
            <a:r>
              <a:rPr kumimoji="0"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39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57"/>
          <a:stretch/>
        </p:blipFill>
        <p:spPr>
          <a:xfrm>
            <a:off x="228600" y="1730307"/>
            <a:ext cx="11715750" cy="4860993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1981200" y="278712"/>
            <a:ext cx="8229600" cy="55800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5800"/>
              </a:lnSpc>
              <a:defRPr/>
            </a:pPr>
            <a:r>
              <a:rPr kumimoji="0" lang="en-US" altLang="zh-TW" sz="4400" b="1" dirty="0" smtClean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TEDS</a:t>
            </a:r>
            <a:r>
              <a:rPr kumimoji="0" lang="zh-TW" altLang="en-US" sz="4400" b="1" dirty="0" smtClean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44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collected by ICPSR</a:t>
            </a: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1400175" y="836713"/>
            <a:ext cx="9353550" cy="9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0850" indent="-4508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anose="020B0503020102020204" pitchFamily="34" charset="0"/>
                <a:ea typeface="微軟正黑體" panose="020B0604030504040204" pitchFamily="34" charset="-120"/>
              </a:defRPr>
            </a:lvl9pPr>
          </a:lstStyle>
          <a:p>
            <a:pPr marL="0" indent="0" eaLnBrk="1" hangingPunct="1">
              <a:lnSpc>
                <a:spcPct val="95000"/>
              </a:lnSpc>
              <a:spcBef>
                <a:spcPts val="0"/>
              </a:spcBef>
              <a:buClrTx/>
              <a:buSzPct val="100000"/>
              <a:buNone/>
            </a:pPr>
            <a:r>
              <a:rPr lang="en-US" altLang="zh-TW" sz="3000" b="1" dirty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University of Michigan included </a:t>
            </a:r>
            <a:r>
              <a:rPr lang="en-US" altLang="zh-TW" sz="3000" b="1" dirty="0" smtClean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TEDS </a:t>
            </a:r>
            <a:r>
              <a:rPr lang="en-US" altLang="zh-TW" sz="3000" b="1" dirty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in the</a:t>
            </a:r>
            <a:r>
              <a:rPr lang="zh-TW" altLang="en-US" sz="3000" b="1" dirty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000" b="1" dirty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ICPSR database (ICPSR </a:t>
            </a:r>
            <a:r>
              <a:rPr lang="en-US" altLang="zh-TW" sz="3000" b="1" dirty="0" smtClean="0">
                <a:solidFill>
                  <a:srgbClr val="0D0D0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35094).</a:t>
            </a:r>
            <a:endParaRPr lang="en-US" altLang="zh-TW" sz="3000" dirty="0">
              <a:solidFill>
                <a:srgbClr val="0D0D0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fld id="{94A92D63-9D35-4EEC-AF39-0ABB701B48B7}" type="slidenum">
              <a:rPr lang="zh-TW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zh-TW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橢圓 1"/>
          <p:cNvSpPr/>
          <p:nvPr/>
        </p:nvSpPr>
        <p:spPr>
          <a:xfrm>
            <a:off x="1981200" y="2899021"/>
            <a:ext cx="6419056" cy="6537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56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7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TEDS Archive: </a:t>
            </a:r>
            <a:r>
              <a:rPr lang="en-US" altLang="zh-TW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2001-2016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04056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200"/>
              </a:spcBef>
              <a:buClr>
                <a:schemeClr val="tx1"/>
              </a:buClr>
              <a:buSzPct val="100000"/>
              <a:buNone/>
            </a:pP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TEDS survey data archive includes:</a:t>
            </a:r>
          </a:p>
          <a:p>
            <a:pPr marL="457200" indent="-457200" algn="just"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Face-to-face surveys</a:t>
            </a:r>
          </a:p>
          <a:p>
            <a:pPr marL="457200" indent="-457200" algn="just"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telephone interview surveys</a:t>
            </a:r>
          </a:p>
          <a:p>
            <a:pPr marL="457200" indent="-457200" algn="just"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internet surveys</a:t>
            </a:r>
          </a:p>
          <a:p>
            <a:pPr marL="457200" indent="-457200" algn="just"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focus groups interviews</a:t>
            </a:r>
          </a:p>
        </p:txBody>
      </p:sp>
    </p:spTree>
    <p:extLst>
      <p:ext uri="{BB962C8B-B14F-4D97-AF65-F5344CB8AC3E}">
        <p14:creationId xmlns:p14="http://schemas.microsoft.com/office/powerpoint/2010/main" val="30299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8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Face-to-face surveys</a:t>
            </a:r>
            <a:endParaRPr lang="en-US" altLang="zh-TW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775520" y="1772821"/>
          <a:ext cx="8740080" cy="4777113"/>
        </p:xfrm>
        <a:graphic>
          <a:graphicData uri="http://schemas.openxmlformats.org/drawingml/2006/table">
            <a:tbl>
              <a:tblPr/>
              <a:tblGrid>
                <a:gridCol w="2100004">
                  <a:extLst>
                    <a:ext uri="{9D8B030D-6E8A-4147-A177-3AD203B41FA5}">
                      <a16:colId xmlns:a16="http://schemas.microsoft.com/office/drawing/2014/main" val="3424069407"/>
                    </a:ext>
                  </a:extLst>
                </a:gridCol>
                <a:gridCol w="6640076">
                  <a:extLst>
                    <a:ext uri="{9D8B030D-6E8A-4147-A177-3AD203B41FA5}">
                      <a16:colId xmlns:a16="http://schemas.microsoft.com/office/drawing/2014/main" val="452223408"/>
                    </a:ext>
                  </a:extLst>
                </a:gridCol>
              </a:tblGrid>
              <a:tr h="455627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2"/>
                        </a:rPr>
                        <a:t>TEDS2001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Legislative Election in 2001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53728"/>
                  </a:ext>
                </a:extLst>
              </a:tr>
              <a:tr h="852558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3"/>
                        </a:rPr>
                        <a:t>TEDS2002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Taipei City/ Kaohsiung City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Mayoral Election in 2002</a:t>
                      </a: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212299"/>
                  </a:ext>
                </a:extLst>
              </a:tr>
              <a:tr h="852558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4"/>
                        </a:rPr>
                        <a:t>TEDS2003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Taiwan's Election and Democratization Study in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2003</a:t>
                      </a: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407564"/>
                  </a:ext>
                </a:extLst>
              </a:tr>
              <a:tr h="455627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5"/>
                        </a:rPr>
                        <a:t>TEDS2004P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Presidential Election in 2004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525730"/>
                  </a:ext>
                </a:extLst>
              </a:tr>
              <a:tr h="455627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6"/>
                        </a:rPr>
                        <a:t>TEDS2004L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Legislative Election in 2004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778340"/>
                  </a:ext>
                </a:extLst>
              </a:tr>
              <a:tr h="852558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7"/>
                        </a:rPr>
                        <a:t>TEDS2005M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County Magistrate/City Mayoral Elections in 2005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149237"/>
                  </a:ext>
                </a:extLst>
              </a:tr>
              <a:tr h="852558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8"/>
                        </a:rPr>
                        <a:t>TEDS2006C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Taipei City/ Kaohsiung City Mayoral Election in 2006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170" marR="28170" marT="28170" marB="281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147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70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725960" y="1772816"/>
          <a:ext cx="8740080" cy="5029200"/>
        </p:xfrm>
        <a:graphic>
          <a:graphicData uri="http://schemas.openxmlformats.org/drawingml/2006/table">
            <a:tbl>
              <a:tblPr/>
              <a:tblGrid>
                <a:gridCol w="2098672">
                  <a:extLst>
                    <a:ext uri="{9D8B030D-6E8A-4147-A177-3AD203B41FA5}">
                      <a16:colId xmlns:a16="http://schemas.microsoft.com/office/drawing/2014/main" val="1899149356"/>
                    </a:ext>
                  </a:extLst>
                </a:gridCol>
                <a:gridCol w="6641408">
                  <a:extLst>
                    <a:ext uri="{9D8B030D-6E8A-4147-A177-3AD203B41FA5}">
                      <a16:colId xmlns:a16="http://schemas.microsoft.com/office/drawing/2014/main" val="1432179744"/>
                    </a:ext>
                  </a:extLst>
                </a:gridCol>
              </a:tblGrid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2"/>
                        </a:rPr>
                        <a:t>TEDS2008L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Legislative Election in 2008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294193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2"/>
                        </a:rPr>
                        <a:t>TEDS2008P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Presidential Election in 2008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344773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3"/>
                        </a:rPr>
                        <a:t>TEDS2009M</a:t>
                      </a:r>
                      <a:endParaRPr lang="en-US" sz="12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County Magistrate Elections in 2009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722398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4"/>
                        </a:rPr>
                        <a:t>TEDS2010C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Cities Mayoral Elections </a:t>
                      </a: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of Taipei, Taichung, and Kaohsiung Cities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in 2010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69337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5"/>
                        </a:rPr>
                        <a:t>TEDS2012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the 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Presidential and Legislative </a:t>
                      </a:r>
                      <a:r>
                        <a:rPr lang="en-US" sz="2400" b="1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Elections in 2012</a:t>
                      </a: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228137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6"/>
                        </a:rPr>
                        <a:t>TEDS2013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2013 Benchmark </a:t>
                      </a: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Survey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039957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6"/>
                        </a:rPr>
                        <a:t>TEDS2014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</a:t>
                      </a:r>
                      <a:r>
                        <a:rPr lang="en-US" sz="2400" b="1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Local Elections </a:t>
                      </a: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(Cities, Counties, Townships, and</a:t>
                      </a:r>
                      <a:r>
                        <a:rPr lang="en-US" sz="2400" kern="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Villages, </a:t>
                      </a:r>
                      <a:r>
                        <a:rPr lang="en-US" sz="2400" b="1" kern="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“9 in 1”</a:t>
                      </a: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 in </a:t>
                      </a:r>
                      <a:r>
                        <a:rPr lang="en-US" sz="2400" b="1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2014</a:t>
                      </a: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625656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none" strike="noStrike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6"/>
                        </a:rPr>
                        <a:t>TEDS2016</a:t>
                      </a:r>
                      <a:endParaRPr lang="en-US" sz="12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the </a:t>
                      </a:r>
                      <a:r>
                        <a:rPr lang="en-US" sz="2400" b="1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Presidential and Legislative Elections in 2016 </a:t>
                      </a:r>
                      <a:endParaRPr lang="en-US" sz="1200" b="1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01990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9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Face-to-face surveys</a:t>
            </a:r>
            <a:endParaRPr lang="en-US" altLang="zh-TW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10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Telephone interviews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61964" y="1772816"/>
          <a:ext cx="8668072" cy="4704190"/>
        </p:xfrm>
        <a:graphic>
          <a:graphicData uri="http://schemas.openxmlformats.org/drawingml/2006/table">
            <a:tbl>
              <a:tblPr/>
              <a:tblGrid>
                <a:gridCol w="2068793">
                  <a:extLst>
                    <a:ext uri="{9D8B030D-6E8A-4147-A177-3AD203B41FA5}">
                      <a16:colId xmlns:a16="http://schemas.microsoft.com/office/drawing/2014/main" val="3175473560"/>
                    </a:ext>
                  </a:extLst>
                </a:gridCol>
                <a:gridCol w="6599279">
                  <a:extLst>
                    <a:ext uri="{9D8B030D-6E8A-4147-A177-3AD203B41FA5}">
                      <a16:colId xmlns:a16="http://schemas.microsoft.com/office/drawing/2014/main" val="1507514636"/>
                    </a:ext>
                  </a:extLst>
                </a:gridCol>
              </a:tblGrid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2"/>
                        </a:rPr>
                        <a:t>TEDS2005NA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National Assembly Election in 2005 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34001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3"/>
                        </a:rPr>
                        <a:t>TEDS2008L-T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Taipei City/Kaohsiung City Mayoral Election in 2002 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59084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TEDS2009L_BE-T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Legislative By-Elections: Telephone Interview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49829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strike="noStrike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  <a:hlinkClick r:id="rId4"/>
                        </a:rPr>
                        <a:t>TEDS2012-T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and Legislative Elections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540524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TEDS2012-T_PA09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Approvals—First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87383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TEDS2012-T_PA12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Approvals—Second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036238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TEDS2013-T_PA03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Approvals—Third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065684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TEDS2013-T_PA06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Approvals—Fourth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993454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TEDS2013-T_PA09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Approvals—Fifth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134479"/>
                  </a:ext>
                </a:extLst>
              </a:tr>
              <a:tr h="47041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TEDS2013-T_PA12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Approvals—Sixth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224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41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11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Telephone interviews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61964" y="1772820"/>
          <a:ext cx="8668072" cy="4704183"/>
        </p:xfrm>
        <a:graphic>
          <a:graphicData uri="http://schemas.openxmlformats.org/drawingml/2006/table">
            <a:tbl>
              <a:tblPr/>
              <a:tblGrid>
                <a:gridCol w="2068793">
                  <a:extLst>
                    <a:ext uri="{9D8B030D-6E8A-4147-A177-3AD203B41FA5}">
                      <a16:colId xmlns:a16="http://schemas.microsoft.com/office/drawing/2014/main" val="3175473560"/>
                    </a:ext>
                  </a:extLst>
                </a:gridCol>
                <a:gridCol w="6599279">
                  <a:extLst>
                    <a:ext uri="{9D8B030D-6E8A-4147-A177-3AD203B41FA5}">
                      <a16:colId xmlns:a16="http://schemas.microsoft.com/office/drawing/2014/main" val="1507514636"/>
                    </a:ext>
                  </a:extLst>
                </a:gridCol>
              </a:tblGrid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TEDS2014-T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Survey of Local Level Election (the “9 in 1”) in 2014 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34001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TEDS2014-T_PA03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Approvals—Seventh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59084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TEDS2014-T_PA06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Approvals—Eighth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49829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TEDS2014-T_PA09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Approvals—Ninth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540524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TEDS2014-T_PA12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Approvals—Tenth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87383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TEDS2015-T_PA03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Approvals—Eleventh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036238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TEDS2015-T_PA06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Approvals—Twelfth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065684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TEDS2015-T_PA09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Approvals—Thirteenth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993454"/>
                  </a:ext>
                </a:extLst>
              </a:tr>
              <a:tr h="5226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TEDS2015-T_PA12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Approvals—Fourteenth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134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9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12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 Telephone interviews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61964" y="1772817"/>
          <a:ext cx="8668072" cy="3456384"/>
        </p:xfrm>
        <a:graphic>
          <a:graphicData uri="http://schemas.openxmlformats.org/drawingml/2006/table">
            <a:tbl>
              <a:tblPr/>
              <a:tblGrid>
                <a:gridCol w="2068793">
                  <a:extLst>
                    <a:ext uri="{9D8B030D-6E8A-4147-A177-3AD203B41FA5}">
                      <a16:colId xmlns:a16="http://schemas.microsoft.com/office/drawing/2014/main" val="3175473560"/>
                    </a:ext>
                  </a:extLst>
                </a:gridCol>
                <a:gridCol w="6599279">
                  <a:extLst>
                    <a:ext uri="{9D8B030D-6E8A-4147-A177-3AD203B41FA5}">
                      <a16:colId xmlns:a16="http://schemas.microsoft.com/office/drawing/2014/main" val="150751463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TEDS2016-T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and Legislative Elections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34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TEDS2016-T_PA03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Approvals—Fifteenth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5908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TEDS2016-T_PA06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Approvals—Sixteenth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49829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TEDS2016-T_PA09</a:t>
                      </a:r>
                      <a:endParaRPr lang="en-US" sz="10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Telephone Interview of the Presidential Approvals—Seventeenth</a:t>
                      </a:r>
                      <a:endParaRPr lang="en-US" sz="1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671103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450750" y="4243388"/>
            <a:ext cx="10145573" cy="1947708"/>
            <a:chOff x="1407886" y="5661629"/>
            <a:chExt cx="10145573" cy="1828873"/>
          </a:xfrm>
        </p:grpSpPr>
        <p:sp>
          <p:nvSpPr>
            <p:cNvPr id="8" name="Rectangle 7"/>
            <p:cNvSpPr/>
            <p:nvPr/>
          </p:nvSpPr>
          <p:spPr>
            <a:xfrm>
              <a:off x="1407886" y="5661629"/>
              <a:ext cx="9376228" cy="105984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標題 1"/>
            <p:cNvSpPr txBox="1">
              <a:spLocks/>
            </p:cNvSpPr>
            <p:nvPr/>
          </p:nvSpPr>
          <p:spPr>
            <a:xfrm rot="21337471">
              <a:off x="4851112" y="6554621"/>
              <a:ext cx="6702347" cy="935881"/>
            </a:xfrm>
            <a:prstGeom prst="rect">
              <a:avLst/>
            </a:prstGeom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9pPr>
            </a:lstStyle>
            <a:p>
              <a:pPr algn="ctr"/>
              <a:r>
                <a:rPr lang="en-US" altLang="zh-TW" sz="4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New!</a:t>
              </a:r>
              <a:endPara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13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Focus Group Interviews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61964" y="1772820"/>
          <a:ext cx="8668072" cy="4704185"/>
        </p:xfrm>
        <a:graphic>
          <a:graphicData uri="http://schemas.openxmlformats.org/drawingml/2006/table">
            <a:tbl>
              <a:tblPr/>
              <a:tblGrid>
                <a:gridCol w="2068793">
                  <a:extLst>
                    <a:ext uri="{9D8B030D-6E8A-4147-A177-3AD203B41FA5}">
                      <a16:colId xmlns:a16="http://schemas.microsoft.com/office/drawing/2014/main" val="3175473560"/>
                    </a:ext>
                  </a:extLst>
                </a:gridCol>
                <a:gridCol w="6599279">
                  <a:extLst>
                    <a:ext uri="{9D8B030D-6E8A-4147-A177-3AD203B41FA5}">
                      <a16:colId xmlns:a16="http://schemas.microsoft.com/office/drawing/2014/main" val="1507514636"/>
                    </a:ext>
                  </a:extLst>
                </a:gridCol>
              </a:tblGrid>
              <a:tr h="94083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TEDS2008L-F</a:t>
                      </a:r>
                      <a:endParaRPr lang="en-US" sz="11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Legislative Elections: Focus Groups</a:t>
                      </a:r>
                      <a:endParaRPr lang="en-US" sz="11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34001"/>
                  </a:ext>
                </a:extLst>
              </a:tr>
              <a:tr h="94083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TEDS2013-F</a:t>
                      </a:r>
                      <a:endParaRPr lang="en-US" sz="11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Presidential Approvals: Focus Groups</a:t>
                      </a:r>
                      <a:endParaRPr lang="en-US" sz="11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259084"/>
                  </a:ext>
                </a:extLst>
              </a:tr>
              <a:tr h="94083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TEDS2014-F</a:t>
                      </a:r>
                      <a:endParaRPr lang="en-US" sz="11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Presidential Approvals: Focus Groups</a:t>
                      </a:r>
                      <a:endParaRPr lang="en-US" sz="11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949829"/>
                  </a:ext>
                </a:extLst>
              </a:tr>
              <a:tr h="94083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TEDS2015-F</a:t>
                      </a:r>
                      <a:endParaRPr lang="en-US" sz="11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Presidential Approvals: Focus Groups</a:t>
                      </a:r>
                      <a:endParaRPr lang="en-US" sz="11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540524"/>
                  </a:ext>
                </a:extLst>
              </a:tr>
              <a:tr h="94083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TEDS2016-F</a:t>
                      </a:r>
                      <a:endParaRPr lang="en-US" sz="1100" u="sng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Presidential Approvals &amp; Presidential Election: Focus Groups</a:t>
                      </a:r>
                      <a:endParaRPr lang="en-US" sz="11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6558" marR="16558" marT="16558" marB="165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87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66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703512" y="1750060"/>
          <a:ext cx="8812088" cy="4971416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308740691"/>
                    </a:ext>
                  </a:extLst>
                </a:gridCol>
                <a:gridCol w="7155904">
                  <a:extLst>
                    <a:ext uri="{9D8B030D-6E8A-4147-A177-3AD203B41FA5}">
                      <a16:colId xmlns:a16="http://schemas.microsoft.com/office/drawing/2014/main" val="3514510670"/>
                    </a:ext>
                  </a:extLst>
                </a:gridCol>
              </a:tblGrid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2002.10.19-20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2001 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358897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2003.11.01-02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2003 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147788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2004.09.25-26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2004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15639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2005.03.26-27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TEDS Workshop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809029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2005.05.21-22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</a:t>
                      </a: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Study(TEDS 2004P)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652506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2005.11.12-13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2005: Cross-national Survey Studies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67561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2006.10.21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2006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784004"/>
                  </a:ext>
                </a:extLst>
              </a:tr>
              <a:tr h="6214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2007.10.20-21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2007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022138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14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0"/>
            <a:ext cx="8229600" cy="1224136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TEDS international conferences</a:t>
            </a:r>
          </a:p>
        </p:txBody>
      </p:sp>
    </p:spTree>
    <p:extLst>
      <p:ext uri="{BB962C8B-B14F-4D97-AF65-F5344CB8AC3E}">
        <p14:creationId xmlns:p14="http://schemas.microsoft.com/office/powerpoint/2010/main" val="272341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703512" y="1763275"/>
          <a:ext cx="8812088" cy="4834081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308740691"/>
                    </a:ext>
                  </a:extLst>
                </a:gridCol>
                <a:gridCol w="7155904">
                  <a:extLst>
                    <a:ext uri="{9D8B030D-6E8A-4147-A177-3AD203B41FA5}">
                      <a16:colId xmlns:a16="http://schemas.microsoft.com/office/drawing/2014/main" val="3514510670"/>
                    </a:ext>
                  </a:extLst>
                </a:gridCol>
              </a:tblGrid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2009.01.17-18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2008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330453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2009.05.22-23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the International Conference on Taiwan’s Election and Democratization Study 2009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346849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2010.10.30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2010 International Conference on Taiwan’s Election and Democratization Study: Local Elections and Local Governance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638526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2011.12.03-04</a:t>
                      </a:r>
                      <a:endParaRPr lang="en-US" sz="18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2011 International Conference on Taiwan’s Election and Democratization Study: Cities Mayoral Elections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286565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2012.11.03-04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An International Conference on The Maturing of Taiwan Democracy: Findings and Insights from the 2012 TEDS Survey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990427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2014.03.22-23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2014 International Conference on Taiwan’s Election and Democratization Study: Local Elections and Local Governance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477605"/>
                  </a:ext>
                </a:extLst>
              </a:tr>
              <a:tr h="69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2016.10.30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2016 International Conference on Taiwan’s Election and Democratization Study</a:t>
                      </a:r>
                      <a:endParaRPr lang="en-US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25200" marR="25200" marT="25200" marB="252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300796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15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1981200" y="0"/>
            <a:ext cx="8229600" cy="1224136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Completed interviews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副標題 3"/>
          <p:cNvSpPr txBox="1">
            <a:spLocks/>
          </p:cNvSpPr>
          <p:nvPr/>
        </p:nvSpPr>
        <p:spPr>
          <a:xfrm>
            <a:off x="1847528" y="1196752"/>
            <a:ext cx="8496944" cy="5760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8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TEDS international conferences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407886" y="4522256"/>
            <a:ext cx="10888522" cy="2199221"/>
            <a:chOff x="1407886" y="4522254"/>
            <a:chExt cx="10888522" cy="2199221"/>
          </a:xfrm>
        </p:grpSpPr>
        <p:sp>
          <p:nvSpPr>
            <p:cNvPr id="3" name="Rectangle 2"/>
            <p:cNvSpPr/>
            <p:nvPr/>
          </p:nvSpPr>
          <p:spPr>
            <a:xfrm>
              <a:off x="1407886" y="5791200"/>
              <a:ext cx="9376228" cy="9302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標題 1"/>
            <p:cNvSpPr txBox="1">
              <a:spLocks/>
            </p:cNvSpPr>
            <p:nvPr/>
          </p:nvSpPr>
          <p:spPr>
            <a:xfrm rot="20957046">
              <a:off x="5594061" y="4522254"/>
              <a:ext cx="6702347" cy="935881"/>
            </a:xfrm>
            <a:prstGeom prst="rect">
              <a:avLst/>
            </a:prstGeom>
          </p:spPr>
          <p:txBody>
            <a:bodyPr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Franklin Gothic Book" pitchFamily="34" charset="0"/>
                  <a:ea typeface="新細明體" pitchFamily="18" charset="-120"/>
                </a:defRPr>
              </a:lvl9pPr>
            </a:lstStyle>
            <a:p>
              <a:pPr algn="ctr"/>
              <a:r>
                <a:rPr lang="en-US" altLang="zh-TW" sz="4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We are Here!</a:t>
              </a:r>
              <a:endPara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67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16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副標題 3"/>
          <p:cNvSpPr txBox="1">
            <a:spLocks/>
          </p:cNvSpPr>
          <p:nvPr/>
        </p:nvSpPr>
        <p:spPr bwMode="auto">
          <a:xfrm>
            <a:off x="1775520" y="1072401"/>
            <a:ext cx="8640960" cy="119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Research and Publications Cited the TEDS Data: 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971 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items in total</a:t>
            </a:r>
            <a:endParaRPr lang="zh-TW" altLang="en-US" sz="3600" dirty="0"/>
          </a:p>
        </p:txBody>
      </p:sp>
      <p:graphicFrame>
        <p:nvGraphicFramePr>
          <p:cNvPr id="7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42482"/>
              </p:ext>
            </p:extLst>
          </p:nvPr>
        </p:nvGraphicFramePr>
        <p:xfrm>
          <a:off x="2001888" y="2265027"/>
          <a:ext cx="8208912" cy="4456448"/>
        </p:xfrm>
        <a:graphic>
          <a:graphicData uri="http://schemas.openxmlformats.org/drawingml/2006/table">
            <a:tbl>
              <a:tblPr/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6448"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Articles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published in Taiwanese journals: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167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Articles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published in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international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j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ournals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91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Books published (in Chinese):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en-US" sz="2800" dirty="0" smtClean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Books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published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(in English):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Book chapters (in Chinese):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30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Book chapters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(in English):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31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Papers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presented in domestic conferences: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123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Papers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presented in international conferences: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376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Master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theses and Ph.D.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dissertations (in Taiwan):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143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Master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theses and Ph.D.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dissertations (abroad):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標題 1"/>
          <p:cNvSpPr txBox="1">
            <a:spLocks/>
          </p:cNvSpPr>
          <p:nvPr/>
        </p:nvSpPr>
        <p:spPr>
          <a:xfrm>
            <a:off x="1981200" y="116635"/>
            <a:ext cx="8229600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/>
            <a:r>
              <a:rPr lang="en-US" altLang="zh-TW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Impact of TEDS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BA1-B052-44AA-9280-C655F7684E9D}" type="slidenum">
              <a:rPr lang="zh-TW" altLang="en-US" smtClean="0"/>
              <a:t>17</a:t>
            </a:fld>
            <a:endParaRPr lang="zh-TW" altLang="en-US"/>
          </a:p>
        </p:txBody>
      </p:sp>
      <p:pic>
        <p:nvPicPr>
          <p:cNvPr id="3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9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1CEC-7CF4-473D-ABEA-9BF150459A0D}" type="slidenum">
              <a:rPr lang="zh-TW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zh-TW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圖表 7"/>
          <p:cNvGraphicFramePr>
            <a:graphicFrameLocks/>
          </p:cNvGraphicFramePr>
          <p:nvPr>
            <p:extLst/>
          </p:nvPr>
        </p:nvGraphicFramePr>
        <p:xfrm>
          <a:off x="1524000" y="-105627"/>
          <a:ext cx="9360024" cy="604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522310" y="5938747"/>
            <a:ext cx="9361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Figure </a:t>
            </a:r>
            <a:r>
              <a:rPr lang="en-US" sz="2000" b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1  President Ma’s Approval Rates: Sep. 2012 to Mar. 2016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703512" y="6338857"/>
            <a:ext cx="2595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ea typeface="標楷體" panose="03000509000000000000" pitchFamily="65" charset="-120"/>
              </a:rPr>
              <a:t>Source:</a:t>
            </a:r>
            <a:r>
              <a:rPr 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Huang (</a:t>
            </a:r>
            <a:r>
              <a:rPr 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2016).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80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7"/>
          <p:cNvGraphicFramePr>
            <a:graphicFrameLocks/>
          </p:cNvGraphicFramePr>
          <p:nvPr>
            <p:extLst/>
          </p:nvPr>
        </p:nvGraphicFramePr>
        <p:xfrm>
          <a:off x="1524000" y="-105627"/>
          <a:ext cx="9360024" cy="604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1CEC-7CF4-473D-ABEA-9BF150459A0D}" type="slidenum">
              <a:rPr lang="zh-TW" altLang="en-US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zh-TW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938747"/>
            <a:ext cx="112442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Figure </a:t>
            </a:r>
            <a:r>
              <a:rPr lang="en-US" sz="2000" b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2   President Tsai’s Approval Rates: </a:t>
            </a:r>
            <a:r>
              <a:rPr lang="en-US" sz="2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Jun. 2016 – Sep. 2016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703512" y="6338857"/>
            <a:ext cx="309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ea typeface="標楷體" panose="03000509000000000000" pitchFamily="65" charset="-120"/>
              </a:rPr>
              <a:t>Source:</a:t>
            </a:r>
            <a:r>
              <a:rPr 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Huang </a:t>
            </a:r>
            <a:r>
              <a:rPr lang="en-US" sz="2000" i="1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et al</a:t>
            </a:r>
            <a:r>
              <a:rPr lang="en-US" sz="2000" dirty="0" smtClean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標楷體" panose="03000509000000000000" pitchFamily="65" charset="-120"/>
              </a:rPr>
              <a:t>(2016).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22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2DB2D782-9D6C-4590-B3DA-814B51F9A98F}" type="slidenum">
              <a:rPr kumimoji="0" lang="zh-TW" altLang="en-US" sz="200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pPr eaLnBrk="1" hangingPunct="1"/>
              <a:t>20</a:t>
            </a:fld>
            <a:endParaRPr kumimoji="0" lang="zh-TW" altLang="en-US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66158" y="116635"/>
            <a:ext cx="9701842" cy="935881"/>
          </a:xfrm>
          <a:prstGeom prst="rect">
            <a:avLst/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ts val="5800"/>
              </a:lnSpc>
              <a:defRPr/>
            </a:pPr>
            <a:r>
              <a:rPr kumimoji="0" lang="en-US" altLang="zh-TW" sz="4000" b="1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Achievements of TEDS in the Past 16 Years</a:t>
            </a:r>
          </a:p>
        </p:txBody>
      </p:sp>
      <p:graphicFrame>
        <p:nvGraphicFramePr>
          <p:cNvPr id="8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940448"/>
              </p:ext>
            </p:extLst>
          </p:nvPr>
        </p:nvGraphicFramePr>
        <p:xfrm>
          <a:off x="1888027" y="961233"/>
          <a:ext cx="8280920" cy="5486400"/>
        </p:xfrm>
        <a:graphic>
          <a:graphicData uri="http://schemas.openxmlformats.org/drawingml/2006/table">
            <a:tbl>
              <a:tblPr/>
              <a:tblGrid>
                <a:gridCol w="828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65219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4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 the template of publicly released high-quality survey data in Taiwan.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4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the next-generation empirical political scientists.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4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Employ/Develop efficient high-tech methods of surveys, such as </a:t>
                      </a:r>
                      <a:r>
                        <a:rPr lang="en-US" altLang="zh-TW" sz="40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altLang="zh-TW" sz="4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-CAPI for FTF surveys and cellular-phone interfaces for internet surveys</a:t>
                      </a:r>
                      <a:r>
                        <a:rPr lang="en-US" altLang="zh-TW" sz="4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altLang="zh-TW" sz="40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70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軟體下載\ppt背景\General PowerPoint Templates\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162"/>
            <a:ext cx="12192000" cy="712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1422400" y="1536700"/>
            <a:ext cx="9334500" cy="5564708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  <a:spcBef>
                <a:spcPts val="4800"/>
              </a:spcBef>
            </a:pPr>
            <a:r>
              <a:rPr lang="en-US" altLang="zh-TW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TEDS’ New </a:t>
            </a:r>
            <a:r>
              <a:rPr lang="en-US" altLang="zh-TW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Challenges </a:t>
            </a:r>
            <a:r>
              <a:rPr lang="en-US" altLang="zh-TW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 2016-2020:</a:t>
            </a:r>
            <a:r>
              <a:rPr lang="en-US" altLang="zh-TW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TW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Upgrade to </a:t>
            </a:r>
            <a:r>
              <a:rPr lang="en-US" altLang="zh-TW" b="1" dirty="0" smtClean="0">
                <a:ln w="12700">
                  <a:solidFill>
                    <a:srgbClr val="FF0000"/>
                  </a:solidFill>
                </a:ln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TEDS 2.0</a:t>
            </a:r>
            <a:r>
              <a:rPr lang="en-US" altLang="zh-TW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TW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zh-TW" altLang="en-US" b="1" dirty="0">
              <a:solidFill>
                <a:srgbClr val="FFC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C202-89FC-4B0A-94FB-AE2E74C6CBE4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003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TEDS 2.0: 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New TEDS 2016-2020 Project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49400"/>
            <a:ext cx="10515600" cy="5308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36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The </a:t>
            </a:r>
            <a:r>
              <a:rPr lang="en-US" altLang="zh-TW" sz="3600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TEDS team </a:t>
            </a:r>
            <a:r>
              <a:rPr lang="en-US" altLang="zh-TW" sz="3600" kern="1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oaths to maintain the great tradition to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“open the participation channels to the academic community and share the collected data sets with the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public.”</a:t>
            </a:r>
            <a:r>
              <a:rPr lang="en-US" altLang="zh-TW" sz="3600" kern="100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3600" kern="100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four-year project </a:t>
            </a:r>
            <a:r>
              <a:rPr lang="en-US" altLang="zh-TW" sz="3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only maintains the tradition of TEDS established in the past </a:t>
            </a: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sixteen years </a:t>
            </a:r>
            <a:r>
              <a:rPr lang="en-US" altLang="zh-TW" sz="3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also breaks new </a:t>
            </a: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grounds </a:t>
            </a:r>
            <a:r>
              <a:rPr lang="en-US" altLang="zh-TW" sz="36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further development</a:t>
            </a: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TW" sz="3600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literally upgrading from </a:t>
            </a:r>
            <a:r>
              <a:rPr lang="en-US" altLang="zh-TW" sz="3600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TEDS 1.16 </a:t>
            </a:r>
            <a:r>
              <a:rPr lang="en-US" altLang="zh-TW" sz="3600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 </a:t>
            </a:r>
            <a:r>
              <a:rPr lang="en-US" altLang="zh-TW" sz="3600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brave </a:t>
            </a:r>
            <a:r>
              <a:rPr lang="en-US" altLang="zh-TW" sz="3600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TEDS 2.0</a:t>
            </a:r>
            <a:r>
              <a:rPr lang="en-US" altLang="zh-TW" sz="3600" kern="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zh-TW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to TEDS 2016-2020</a:t>
            </a:r>
            <a:endParaRPr lang="zh-TW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Telephone Survey: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Rising proportion 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cell-only p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opulation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TW" sz="4000" b="1" kern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Face-to-Face Survey: </a:t>
            </a:r>
            <a:r>
              <a:rPr lang="en-US" altLang="zh-TW" sz="4000" b="1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Barriers </a:t>
            </a:r>
            <a:r>
              <a:rPr lang="en-US" altLang="zh-TW" sz="4000" b="1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to accessing the </a:t>
            </a:r>
            <a:r>
              <a:rPr lang="en-US" altLang="zh-TW" sz="4000" b="1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sampling frame, i.e. the government Household </a:t>
            </a:r>
            <a:r>
              <a:rPr lang="en-US" altLang="zh-TW" sz="4000" b="1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Registration </a:t>
            </a:r>
            <a:r>
              <a:rPr lang="en-US" altLang="zh-TW" sz="4000" b="1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Archive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TW" sz="4000" b="1" kern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Internet Survey: </a:t>
            </a:r>
            <a:r>
              <a:rPr lang="en-US" altLang="zh-TW" sz="4000" b="1" kern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Weak representativeness of volunteer sample</a:t>
            </a:r>
          </a:p>
          <a:p>
            <a:pPr marL="742950" indent="-742950">
              <a:buFont typeface="+mj-lt"/>
              <a:buAutoNum type="arabicPeriod"/>
            </a:pPr>
            <a:endParaRPr lang="en-US" altLang="zh-TW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6597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36700"/>
            <a:ext cx="10515600" cy="4640263"/>
          </a:xfrm>
        </p:spPr>
        <p:txBody>
          <a:bodyPr>
            <a:normAutofit/>
          </a:bodyPr>
          <a:lstStyle/>
          <a:p>
            <a:pPr marL="520700" indent="-520700">
              <a:lnSpc>
                <a:spcPct val="100000"/>
              </a:lnSpc>
              <a:buFont typeface="Times New Roman" panose="02020603050405020304" pitchFamily="18" charset="0"/>
              <a:buAutoNum type="arabicPeriod"/>
            </a:pPr>
            <a:r>
              <a:rPr lang="en-US" altLang="zh-TW" sz="3600" kern="100" dirty="0" smtClean="0">
                <a:latin typeface="Times New Roman" panose="02020603050405020304" pitchFamily="18" charset="0"/>
              </a:rPr>
              <a:t>Quarterly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telephone surveys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on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the topics of presidential approval rate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will continue, although  they are now based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on </a:t>
            </a:r>
            <a:r>
              <a:rPr lang="en-US" altLang="zh-TW" sz="3600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dual-frame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 random digit dialing (RDD) designs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covering both landline and mobile phones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. An innovative weighting scheme will be developed to merge the data from landline and cell-only phone surveys. A </a:t>
            </a:r>
            <a:r>
              <a:rPr lang="en-US" altLang="zh-TW" sz="3600" kern="1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TEDS dual-frame RDD workshop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is scheduled on November 12, 2016. </a:t>
            </a:r>
            <a:endParaRPr lang="zh-TW" altLang="en-US" sz="3600" dirty="0"/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838200" y="296114"/>
            <a:ext cx="10515600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Challenge 1: rising % of cell-only population</a:t>
            </a:r>
            <a:b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Strategy 1: dual-frame telephone interviews</a:t>
            </a:r>
            <a:endParaRPr lang="zh-TW" alt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89045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 startAt="2"/>
            </a:pPr>
            <a:r>
              <a:rPr lang="en-US" altLang="zh-TW" sz="3600" kern="100" dirty="0" smtClean="0">
                <a:latin typeface="Times New Roman" panose="02020603050405020304" pitchFamily="18" charset="0"/>
              </a:rPr>
              <a:t>To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overcome the bureaucratic barrier to accessing the Household Registration Archive, the TEDS team will design a brand new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address-based sampling (ABS)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scheme based on a comprehensive database archived in geographical information system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(GIS) so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that voters with local household registration can be sampled and interviewed face-to-face.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A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4-member task force is now busy working on this new GIS-ABS design.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It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will be tested during the summer of 2017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TW" alt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838200" y="155994"/>
            <a:ext cx="10798834" cy="1406106"/>
          </a:xfrm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Challenge 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2: barrier to FTF sampling frame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Strategy </a:t>
            </a:r>
            <a:r>
              <a:rPr lang="en-US" altLang="zh-TW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2: GIS-based </a:t>
            </a:r>
            <a:r>
              <a:rPr lang="en-US" altLang="zh-TW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address+within-household</a:t>
            </a:r>
            <a:r>
              <a:rPr lang="en-US" altLang="zh-TW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sampling scheme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6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87500"/>
            <a:ext cx="10515600" cy="52705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3600" kern="100" dirty="0" smtClean="0">
                <a:latin typeface="Times New Roman" panose="02020603050405020304" pitchFamily="18" charset="0"/>
              </a:rPr>
              <a:t>Two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waves of face-to-face interviews based on the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new GIS-ABS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design are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planned</a:t>
            </a:r>
            <a:r>
              <a:rPr lang="zh-TW" altLang="en-US" sz="3600" kern="100" dirty="0" smtClean="0">
                <a:latin typeface="Times New Roman" panose="02020603050405020304" pitchFamily="18" charset="0"/>
              </a:rPr>
              <a:t>－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TEDS 2018 &amp; 2020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: </a:t>
            </a:r>
          </a:p>
          <a:p>
            <a:pPr marL="1371600" indent="-800100">
              <a:lnSpc>
                <a:spcPct val="100000"/>
              </a:lnSpc>
              <a:buFont typeface="+mj-lt"/>
              <a:buAutoNum type="arabicParenR"/>
            </a:pP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TEDS</a:t>
            </a:r>
            <a:r>
              <a:rPr lang="zh-TW" altLang="en-US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2018</a:t>
            </a:r>
            <a:r>
              <a:rPr lang="en-US" altLang="zh-TW" sz="3600" b="1" kern="100" dirty="0" smtClean="0">
                <a:latin typeface="Times New Roman" panose="02020603050405020304" pitchFamily="18" charset="0"/>
              </a:rPr>
              <a:t>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is the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face-to-face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survey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in three metropolitan cities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after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the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2018 local elections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of city mayors/county magistrates and councilors. </a:t>
            </a:r>
            <a:endParaRPr lang="zh-TW" altLang="en-US" sz="3600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TEDS 2.0</a:t>
            </a:r>
            <a:r>
              <a:rPr lang="en-US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 New TEDS 2016-2020 Project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39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87500"/>
            <a:ext cx="10871200" cy="5270500"/>
          </a:xfrm>
        </p:spPr>
        <p:txBody>
          <a:bodyPr>
            <a:noAutofit/>
          </a:bodyPr>
          <a:lstStyle/>
          <a:p>
            <a:pPr marL="1371600" indent="-800100">
              <a:lnSpc>
                <a:spcPct val="100000"/>
              </a:lnSpc>
              <a:buFont typeface="+mj-lt"/>
              <a:buAutoNum type="arabicParenR" startAt="2"/>
            </a:pP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TEDS</a:t>
            </a:r>
            <a:r>
              <a:rPr lang="zh-TW" altLang="en-US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2020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is the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nation-wide post-election survey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 targeting the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2020 presidential and legislative elections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, assuming that both elections will be held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concurrently as in 2012 and 2016.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If the two elections were to be held separately, however, a supplementary proposal will be submitted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to MOST for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funding a separate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FTF survey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for the 2020 presidential election. </a:t>
            </a:r>
            <a:endParaRPr lang="zh-TW" altLang="zh-TW" sz="3600" kern="100" dirty="0">
              <a:latin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zh-TW" altLang="en-US" sz="3600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TEDS 2.0:</a:t>
            </a:r>
            <a:r>
              <a:rPr lang="en-US" altLang="zh-TW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 New TEDS 2016-2020 Project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8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00200"/>
            <a:ext cx="10858500" cy="5257800"/>
          </a:xfrm>
        </p:spPr>
        <p:txBody>
          <a:bodyPr>
            <a:normAutofit lnSpcReduction="10000"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 startAt="3"/>
            </a:pPr>
            <a:r>
              <a:rPr lang="en-US" altLang="zh-TW" sz="3600" kern="100" dirty="0" smtClean="0">
                <a:latin typeface="Times New Roman" panose="02020603050405020304" pitchFamily="18" charset="0"/>
              </a:rPr>
              <a:t>An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innovative platform for computer-assisted </a:t>
            </a:r>
            <a:r>
              <a:rPr lang="en-US" altLang="zh-TW" sz="3600" b="1" kern="1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internet survey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experiments will be developed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to take advantage of the speed and relatively low cost of internet surveys.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 Once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the hardware and software are tested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ready in 2017,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an open call for </a:t>
            </a:r>
            <a:r>
              <a:rPr lang="en-US" altLang="zh-TW" sz="3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randomized internet survey experiment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proposals will be issued each semester.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 Proposals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related to improving questionnaire designs and causal inferences will be reviewed by the TEDS 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Planning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C</a:t>
            </a:r>
            <a:r>
              <a:rPr lang="en-US" altLang="zh-TW" sz="3600" kern="100" dirty="0" smtClean="0">
                <a:latin typeface="Times New Roman" panose="02020603050405020304" pitchFamily="18" charset="0"/>
              </a:rPr>
              <a:t>ommittee </a:t>
            </a:r>
            <a:r>
              <a:rPr lang="en-US" altLang="zh-TW" sz="3600" kern="100" dirty="0">
                <a:latin typeface="Times New Roman" panose="02020603050405020304" pitchFamily="18" charset="0"/>
              </a:rPr>
              <a:t>for approval and implementation.</a:t>
            </a:r>
            <a:endParaRPr lang="zh-TW" altLang="en-US" sz="3600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507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Challenge </a:t>
            </a:r>
            <a:r>
              <a:rPr lang="en-US" altLang="zh-TW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3: maximize internet survey utility 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TW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Strategy </a:t>
            </a:r>
            <a:r>
              <a:rPr lang="en-US" altLang="zh-TW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3: TEDS internet survey experiments</a:t>
            </a:r>
            <a:endParaRPr lang="zh-TW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14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軟體下載\ppt背景\General PowerPoint Templates\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655840" y="483201"/>
            <a:ext cx="44644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Thank you! </a:t>
            </a:r>
          </a:p>
        </p:txBody>
      </p:sp>
      <p:sp>
        <p:nvSpPr>
          <p:cNvPr id="4" name="矩形 3"/>
          <p:cNvSpPr/>
          <p:nvPr/>
        </p:nvSpPr>
        <p:spPr>
          <a:xfrm>
            <a:off x="2639616" y="2276874"/>
            <a:ext cx="7560840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u"/>
            </a:pPr>
            <a:r>
              <a:rPr lang="en-US" altLang="zh-TW" sz="4000" b="1" dirty="0">
                <a:solidFill>
                  <a:srgbClr val="7030A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Your support to the TEDS project is deeply appreciated!</a:t>
            </a:r>
          </a:p>
          <a:p>
            <a:pPr marL="1028700" lvl="1" indent="-571500">
              <a:spcBef>
                <a:spcPts val="1800"/>
              </a:spcBef>
              <a:buClr>
                <a:srgbClr val="F79646">
                  <a:lumMod val="75000"/>
                </a:srgbClr>
              </a:buClr>
              <a:buFont typeface="Wingdings" panose="05000000000000000000" pitchFamily="2" charset="2"/>
              <a:buChar char="u"/>
            </a:pPr>
            <a:r>
              <a:rPr lang="en-US" altLang="zh-TW" sz="4000" b="1" dirty="0">
                <a:solidFill>
                  <a:srgbClr val="7030A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Please feel free to let us, the TEDS team, know your comments and suggestions.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7C202-89FC-4B0A-94FB-AE2E74C6CBE4}" type="slidenum">
              <a:rPr lang="zh-TW" altLang="en-US">
                <a:ea typeface="新細明體" panose="02020500000000000000" pitchFamily="18" charset="-120"/>
              </a:rPr>
              <a:pPr/>
              <a:t>29</a:t>
            </a:fld>
            <a:endParaRPr lang="zh-TW" altLang="en-US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831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CCE8C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CCE8C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1601</Words>
  <Application>Microsoft Office PowerPoint</Application>
  <PresentationFormat>寬螢幕</PresentationFormat>
  <Paragraphs>273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42" baseType="lpstr">
      <vt:lpstr>NI7SEG</vt:lpstr>
      <vt:lpstr>華康儷粗黑</vt:lpstr>
      <vt:lpstr>微軟正黑體</vt:lpstr>
      <vt:lpstr>新細明體</vt:lpstr>
      <vt:lpstr>標楷體</vt:lpstr>
      <vt:lpstr>Arial</vt:lpstr>
      <vt:lpstr>Arial Black</vt:lpstr>
      <vt:lpstr>Calibri</vt:lpstr>
      <vt:lpstr>Calibri Light</vt:lpstr>
      <vt:lpstr>Times New Roman</vt:lpstr>
      <vt:lpstr>Wingdings</vt:lpstr>
      <vt:lpstr>Wingdings 2</vt:lpstr>
      <vt:lpstr>Office 佈景主題</vt:lpstr>
      <vt:lpstr>Taiwan’s Election  and Democratization Study (TEDS): Retrospect and Prospects</vt:lpstr>
      <vt:lpstr> TEDS in Retrospect  2001-2016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TEDS’ New Challenges in 2016-2020: Upgrade to TEDS 2.0 </vt:lpstr>
      <vt:lpstr>TEDS 2.0: the New TEDS 2016-2020 Project</vt:lpstr>
      <vt:lpstr>Challenges to TEDS 2016-2020</vt:lpstr>
      <vt:lpstr>Challenge 1: rising % of cell-only population Strategy 1: dual-frame telephone interviews</vt:lpstr>
      <vt:lpstr>Challenge 2: barrier to FTF sampling frame Strategy 2: GIS-based address+within-household sampling scheme</vt:lpstr>
      <vt:lpstr>TEDS 2.0: the New TEDS 2016-2020 Project</vt:lpstr>
      <vt:lpstr>TEDS 2.0: the New TEDS 2016-2020 Project</vt:lpstr>
      <vt:lpstr>Challenge 3: maximize internet survey utility  Strategy 3: TEDS internet survey experiments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Taiwan’s Election  and Democratization Study (TEDS): Retrospect and Prospects</dc:title>
  <dc:creator>ChiHuang</dc:creator>
  <cp:lastModifiedBy>ChiHuang</cp:lastModifiedBy>
  <cp:revision>36</cp:revision>
  <dcterms:created xsi:type="dcterms:W3CDTF">2016-10-21T06:41:04Z</dcterms:created>
  <dcterms:modified xsi:type="dcterms:W3CDTF">2016-10-29T06:47:05Z</dcterms:modified>
</cp:coreProperties>
</file>